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sldIdLst>
    <p:sldId id="256" r:id="rId2"/>
    <p:sldId id="271" r:id="rId3"/>
    <p:sldId id="319" r:id="rId4"/>
    <p:sldId id="320" r:id="rId5"/>
    <p:sldId id="321" r:id="rId6"/>
    <p:sldId id="264" r:id="rId7"/>
    <p:sldId id="312" r:id="rId8"/>
    <p:sldId id="323" r:id="rId9"/>
    <p:sldId id="287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291" r:id="rId19"/>
    <p:sldId id="316" r:id="rId20"/>
    <p:sldId id="317" r:id="rId21"/>
    <p:sldId id="332" r:id="rId22"/>
    <p:sldId id="333" r:id="rId23"/>
    <p:sldId id="334" r:id="rId24"/>
    <p:sldId id="270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Φωτεινό στυλ 3 - Έμφαση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81" autoAdjust="0"/>
    <p:restoredTop sz="94712" autoAdjust="0"/>
  </p:normalViewPr>
  <p:slideViewPr>
    <p:cSldViewPr showGuides="1">
      <p:cViewPr>
        <p:scale>
          <a:sx n="100" d="100"/>
          <a:sy n="100" d="100"/>
        </p:scale>
        <p:origin x="-1944" y="-462"/>
      </p:cViewPr>
      <p:guideLst>
        <p:guide orient="horz" pos="432"/>
        <p:guide pos="144"/>
      </p:guideLst>
    </p:cSldViewPr>
  </p:slideViewPr>
  <p:outlineViewPr>
    <p:cViewPr>
      <p:scale>
        <a:sx n="33" d="100"/>
        <a:sy n="33" d="100"/>
      </p:scale>
      <p:origin x="0" y="61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800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823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SUPPORT IN THE PREPARATION OF THE STRATEGIC ENVIRONMENTAL ASSESSMENT (SEA) FOR THE REPUBLIC OF CROATIA’S TRANSPORT DEVELOPMENT STRATEGY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285577" y="5871881"/>
            <a:ext cx="2278879" cy="81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175764"/>
            <a:ext cx="261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3" y="5867402"/>
            <a:ext cx="2279716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5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52400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„</a:t>
            </a:r>
            <a:r>
              <a:rPr lang="hr-HR" dirty="0" smtClean="0"/>
              <a:t>Pomoć u pripremi strateške procjene utjecaja na okoliš za Strategiju prometnog razvoja Republike Hrvatske</a:t>
            </a:r>
            <a:r>
              <a:rPr lang="en-US" dirty="0" smtClean="0"/>
              <a:t> “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hr-HR" dirty="0" smtClean="0"/>
              <a:t>Identifikacijski broj </a:t>
            </a:r>
            <a:r>
              <a:rPr lang="en-US" dirty="0" smtClean="0"/>
              <a:t>IPA 2007/HR/16/IPO/002-0215</a:t>
            </a:r>
            <a:r>
              <a:rPr lang="hr-HR" dirty="0" smtClean="0"/>
              <a:t>-provodi se u okviru okvirnog ugovora LOT 2 ”Promet i infrastruktura”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47774" y="4495800"/>
            <a:ext cx="6400800" cy="1066800"/>
          </a:xfrm>
        </p:spPr>
        <p:txBody>
          <a:bodyPr>
            <a:normAutofit/>
          </a:bodyPr>
          <a:lstStyle/>
          <a:p>
            <a:pPr lvl="0" defTabSz="757238" fontAlgn="base">
              <a:spcBef>
                <a:spcPct val="0"/>
              </a:spcBef>
              <a:spcAft>
                <a:spcPct val="0"/>
              </a:spcAft>
            </a:pPr>
            <a:r>
              <a:rPr lang="hr-HR" sz="1800" b="1" dirty="0" smtClean="0">
                <a:solidFill>
                  <a:srgbClr val="303380"/>
                </a:solidFill>
                <a:ea typeface="MS PGothic" pitchFamily="34" charset="-128"/>
              </a:rPr>
              <a:t>1. srpnja </a:t>
            </a:r>
            <a:r>
              <a:rPr lang="en-US" sz="1800" b="1" dirty="0" smtClean="0">
                <a:solidFill>
                  <a:srgbClr val="303380"/>
                </a:solidFill>
                <a:ea typeface="MS PGothic" pitchFamily="34" charset="-128"/>
              </a:rPr>
              <a:t>2014</a:t>
            </a:r>
            <a:r>
              <a:rPr lang="hr-HR" sz="1800" b="1" dirty="0" smtClean="0">
                <a:solidFill>
                  <a:srgbClr val="303380"/>
                </a:solidFill>
                <a:ea typeface="MS PGothic" pitchFamily="34" charset="-128"/>
              </a:rPr>
              <a:t>.</a:t>
            </a:r>
            <a:endParaRPr lang="en-US" sz="1800" b="1" dirty="0">
              <a:solidFill>
                <a:srgbClr val="30338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r>
              <a:rPr lang="fr-FR" sz="1800" dirty="0" smtClean="0">
                <a:solidFill>
                  <a:schemeClr val="tx1"/>
                </a:solidFill>
              </a:rPr>
              <a:t>Demetres </a:t>
            </a:r>
            <a:r>
              <a:rPr lang="fr-FR" sz="1800" dirty="0">
                <a:solidFill>
                  <a:schemeClr val="tx1"/>
                </a:solidFill>
              </a:rPr>
              <a:t>Economides, </a:t>
            </a:r>
            <a:r>
              <a:rPr lang="hr-HR" sz="1800" dirty="0">
                <a:solidFill>
                  <a:schemeClr val="tx1"/>
                </a:solidFill>
              </a:rPr>
              <a:t>v</a:t>
            </a:r>
            <a:r>
              <a:rPr lang="hr-HR" sz="1800" dirty="0" smtClean="0">
                <a:solidFill>
                  <a:schemeClr val="tx1"/>
                </a:solidFill>
              </a:rPr>
              <a:t>oditelj projekta, stručnjak za SPUO</a:t>
            </a:r>
            <a:endParaRPr lang="fr-FR" sz="1800" dirty="0">
              <a:solidFill>
                <a:schemeClr val="tx1"/>
              </a:solidFill>
            </a:endParaRPr>
          </a:p>
          <a:p>
            <a:endParaRPr lang="el-GR" sz="18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648072" cy="84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Ορθογώνιο 4"/>
          <p:cNvSpPr/>
          <p:nvPr/>
        </p:nvSpPr>
        <p:spPr>
          <a:xfrm>
            <a:off x="1219200" y="274471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/>
              <a:t>MINISTARSTVO POMORSTVA, PROMETA I INFRASTRUKTURE (MPPI)</a:t>
            </a:r>
            <a:endParaRPr lang="en-US" dirty="0"/>
          </a:p>
          <a:p>
            <a:pPr algn="ctr"/>
            <a:r>
              <a:rPr lang="hr-HR" dirty="0" smtClean="0"/>
              <a:t>Republika Hrvatska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352800"/>
            <a:ext cx="6095999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303380"/>
                </a:solidFill>
                <a:ea typeface="MS PGothic" pitchFamily="34" charset="-128"/>
              </a:rPr>
              <a:t>PREDSTAVLJANJE </a:t>
            </a:r>
          </a:p>
          <a:p>
            <a:pPr algn="ctr"/>
            <a:r>
              <a:rPr lang="hr-HR" b="1" dirty="0" smtClean="0">
                <a:solidFill>
                  <a:srgbClr val="303380"/>
                </a:solidFill>
                <a:ea typeface="MS PGothic" pitchFamily="34" charset="-128"/>
              </a:rPr>
              <a:t>STRATEŠKE STUDIJE UTJECAJA NA OKOLIŠ </a:t>
            </a:r>
          </a:p>
        </p:txBody>
      </p:sp>
    </p:spTree>
    <p:extLst>
      <p:ext uri="{BB962C8B-B14F-4D97-AF65-F5344CB8AC3E}">
        <p14:creationId xmlns:p14="http://schemas.microsoft.com/office/powerpoint/2010/main" val="19966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914401"/>
          <a:ext cx="7772400" cy="5714992"/>
        </p:xfrm>
        <a:graphic>
          <a:graphicData uri="http://schemas.openxmlformats.org/drawingml/2006/table">
            <a:tbl>
              <a:tblPr/>
              <a:tblGrid>
                <a:gridCol w="1525425"/>
                <a:gridCol w="6246975"/>
              </a:tblGrid>
              <a:tr h="1773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CILJEVI</a:t>
                      </a:r>
                      <a:endParaRPr lang="hr-HR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PODCILJEVI</a:t>
                      </a:r>
                      <a:endParaRPr lang="hr-HR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7399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1. Poboljšanje prometne povezanosti i koordinacije sa susjednim zemljama</a:t>
                      </a:r>
                      <a:endParaRPr lang="hr-HR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1a eliminacija zastoja na granicama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1b poboljšanje dostupnosti međunarodnog prometa inozemnim putnicima (uključujući tranzitni promet)   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01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1c poboljšanje dostupnosti međunarodnog teretnog prometa (uključujući tranzitni promet)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77399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2. Poboljšanje dostupnosti međunarodnog prometa unutar Hrvatske</a:t>
                      </a:r>
                      <a:endParaRPr lang="hr-HR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2a poboljšanje dostupnosti međunarodnog putničkog prometa – Središnja Hrvatska (Zagreb)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2b poboljšanje dostupnosti međunarodnog putničkog prometa – Sjeverno Primorje (Rijeka)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2c poboljšanje dostupnosti međunarodnog putničkog prometa – Istočna Hrvatska (Osijek- Slavonski brod)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2d poboljšanje dostupnosti međunarodnog putničkog prometa- Sjeverna i Središnja Dalmacija (Split- Zadar)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2e poboljšanje dostupnosti međunarodnog putničkog prometa – Južna Dalmacija (Dubrovnik)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39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3. Poboljšanje regionalne putničke povezanosti  u Hrvatskoj pojačavanjem teritorijalne povezanosti</a:t>
                      </a:r>
                      <a:endParaRPr lang="hr-HR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3a poboljšanje regionalne povezivosti s kopnom</a:t>
                      </a:r>
                      <a:endParaRPr lang="hr-HR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532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3b poboljšanje regionalne povezivosti prema/sa/između otoka</a:t>
                      </a:r>
                      <a:endParaRPr lang="hr-HR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399"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4. Poboljšanje dostupnosti putnicima prema i unutar glavnih urbanih aglomeracija </a:t>
                      </a:r>
                      <a:endParaRPr lang="hr-HR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4a poboljšanje dostupnosti putnicima  - čvor Zagreb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4b poboljšanje dostupnosti putnicima – čvor Rijeka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4c poboljšanje dostupnosti putnicima – čvor Zadar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4d poboljšanje dostupnosti putnicima – čvor Split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4e poboljšanje dostupnosti putnicima – čvor Osijek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4f  poboljšanje dostupnosti putnicima – čvor Dubrovnik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399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5. Poboljšanje pristupačnosti teretnog prometa unutar Hrvatske</a:t>
                      </a:r>
                      <a:endParaRPr lang="hr-HR" sz="1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5a poboljšanje dostupnosti teretnog prometa -Središnja Hrvatska (Zagreb) 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5b poboljšanje dostupnosti teretnog prometa - Sjeverni Jadran (Rijeka) 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5c poboljšanje dostupnosti teretnog prometa - Istočna Hrvatska (Osijek - Slavonski Brod) 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5d poboljšanje dostupnosti teretnog prometa - Sjeverna i Srednja Dalmacija (Split - Zadar) 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5e poboljšanje dostupnosti teretnog prometa – Južna Dalmacija ( Dubrovnik)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77399">
                <a:tc row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6. Poboljšanje prometnog sustava u smisluorganizacije i operativnog ustrojstva, a s ciljem osiguravanjaefikasnosti i održivosti samog sustava</a:t>
                      </a:r>
                      <a:endParaRPr lang="hr-HR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6a Prilagodba zakonodavstva, pravila i standarda zahtjevima Europe i najboljoj primjeni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6b Poboljšanje organizacijskih postavki sustava i suradnje među mjerodavnim dionicima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6c Poboljšanje operativne organizacije sustava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6d Poboljšanje sigurnosti prometnog sustava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6e Smanjenje/ ublažavanje utjecaja na okoliš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6f Poboljšanje energetske učinkovitosti</a:t>
                      </a: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90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6g Financijska održivost prometnog sustava</a:t>
                      </a:r>
                      <a:endParaRPr lang="hr-HR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914400"/>
            <a:ext cx="1094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Ciljevi </a:t>
            </a:r>
          </a:p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Strategije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76200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Sadašnje stanje i trendovi u Hrvatskoj</a:t>
            </a:r>
          </a:p>
          <a:p>
            <a:pPr>
              <a:spcBef>
                <a:spcPts val="576"/>
              </a:spcBef>
            </a:pPr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000" b="1" dirty="0" smtClean="0">
                <a:solidFill>
                  <a:srgbClr val="002060"/>
                </a:solidFill>
              </a:rPr>
              <a:t>Socio-ekonomski uvjeti </a:t>
            </a:r>
          </a:p>
          <a:p>
            <a:pPr marL="361950" indent="-361950">
              <a:spcBef>
                <a:spcPts val="576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002060"/>
                </a:solidFill>
              </a:rPr>
              <a:t>Okoliš </a:t>
            </a:r>
          </a:p>
          <a:p>
            <a:pPr marL="714375" indent="-352425">
              <a:spcBef>
                <a:spcPts val="576"/>
              </a:spcBef>
              <a:buFont typeface="Calibri" pitchFamily="34" charset="0"/>
              <a:buChar char="−"/>
            </a:pPr>
            <a:r>
              <a:rPr lang="hr-HR" sz="2000" b="1" dirty="0" smtClean="0">
                <a:solidFill>
                  <a:srgbClr val="002060"/>
                </a:solidFill>
              </a:rPr>
              <a:t>zrak </a:t>
            </a:r>
          </a:p>
          <a:p>
            <a:pPr marL="714375" indent="-352425">
              <a:spcBef>
                <a:spcPts val="576"/>
              </a:spcBef>
              <a:buFont typeface="Calibri" pitchFamily="34" charset="0"/>
              <a:buChar char="−"/>
            </a:pPr>
            <a:r>
              <a:rPr lang="hr-HR" sz="2000" b="1" dirty="0" smtClean="0">
                <a:solidFill>
                  <a:srgbClr val="002060"/>
                </a:solidFill>
              </a:rPr>
              <a:t>klimatske promjene </a:t>
            </a:r>
          </a:p>
          <a:p>
            <a:pPr marL="714375" indent="-352425">
              <a:spcBef>
                <a:spcPts val="576"/>
              </a:spcBef>
              <a:buFont typeface="Calibri" pitchFamily="34" charset="0"/>
              <a:buChar char="−"/>
            </a:pPr>
            <a:r>
              <a:rPr lang="hr-HR" sz="2000" b="1" dirty="0" smtClean="0">
                <a:solidFill>
                  <a:srgbClr val="002060"/>
                </a:solidFill>
              </a:rPr>
              <a:t>buka </a:t>
            </a:r>
          </a:p>
          <a:p>
            <a:pPr marL="714375" indent="-352425">
              <a:spcBef>
                <a:spcPts val="576"/>
              </a:spcBef>
              <a:buFont typeface="Calibri" pitchFamily="34" charset="0"/>
              <a:buChar char="−"/>
            </a:pPr>
            <a:r>
              <a:rPr lang="hr-HR" sz="2000" b="1" dirty="0" smtClean="0">
                <a:solidFill>
                  <a:srgbClr val="002060"/>
                </a:solidFill>
              </a:rPr>
              <a:t>voda </a:t>
            </a:r>
          </a:p>
          <a:p>
            <a:pPr marL="714375" indent="-352425">
              <a:spcBef>
                <a:spcPts val="576"/>
              </a:spcBef>
              <a:buFont typeface="Calibri" pitchFamily="34" charset="0"/>
              <a:buChar char="−"/>
            </a:pPr>
            <a:r>
              <a:rPr lang="hr-HR" sz="2000" b="1" dirty="0" smtClean="0">
                <a:solidFill>
                  <a:srgbClr val="002060"/>
                </a:solidFill>
              </a:rPr>
              <a:t>tlo </a:t>
            </a:r>
          </a:p>
          <a:p>
            <a:pPr marL="714375" indent="-352425">
              <a:spcBef>
                <a:spcPts val="576"/>
              </a:spcBef>
              <a:buFont typeface="Calibri" pitchFamily="34" charset="0"/>
              <a:buChar char="−"/>
            </a:pPr>
            <a:r>
              <a:rPr lang="hr-HR" sz="2000" b="1" dirty="0" smtClean="0">
                <a:solidFill>
                  <a:srgbClr val="002060"/>
                </a:solidFill>
              </a:rPr>
              <a:t>biološka raznolikost i staništa </a:t>
            </a:r>
          </a:p>
          <a:p>
            <a:pPr marL="714375" indent="-352425">
              <a:spcBef>
                <a:spcPts val="576"/>
              </a:spcBef>
              <a:buFont typeface="Calibri" pitchFamily="34" charset="0"/>
              <a:buChar char="−"/>
            </a:pPr>
            <a:r>
              <a:rPr lang="hr-HR" sz="2000" b="1" dirty="0" smtClean="0">
                <a:solidFill>
                  <a:srgbClr val="002060"/>
                </a:solidFill>
              </a:rPr>
              <a:t>kulturna baština</a:t>
            </a:r>
            <a:endParaRPr lang="hr-HR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4170701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lika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/>
          <a:stretch/>
        </p:blipFill>
        <p:spPr bwMode="auto">
          <a:xfrm>
            <a:off x="2438400" y="3810000"/>
            <a:ext cx="3505200" cy="2762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762001"/>
            <a:ext cx="4495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hr-HR" sz="1500" b="1" dirty="0" smtClean="0">
                <a:solidFill>
                  <a:schemeClr val="accent2">
                    <a:lumMod val="75000"/>
                  </a:schemeClr>
                </a:solidFill>
              </a:rPr>
              <a:t>Profil zemlje </a:t>
            </a: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hr-HR" sz="1500" b="1" dirty="0" smtClean="0">
                <a:solidFill>
                  <a:srgbClr val="002060"/>
                </a:solidFill>
              </a:rPr>
              <a:t>Stanovništvo: 4,3 milijuna (Popis stanovništva iz 2011.), s trendom smanjivanja broja (prognoza za 2051: 3,7 milijuna). </a:t>
            </a: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hr-HR" sz="1500" b="1" dirty="0" smtClean="0">
                <a:solidFill>
                  <a:srgbClr val="002060"/>
                </a:solidFill>
              </a:rPr>
              <a:t>Postoji trend urbanizacije, ali gustoča naselje nosti je i dalje niska. </a:t>
            </a: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hr-HR" sz="1500" b="1" dirty="0" smtClean="0">
                <a:solidFill>
                  <a:schemeClr val="accent2">
                    <a:lumMod val="75000"/>
                  </a:schemeClr>
                </a:solidFill>
              </a:rPr>
              <a:t>Geomorfologija: </a:t>
            </a:r>
            <a:r>
              <a:rPr lang="hr-HR" sz="1500" b="1" dirty="0" smtClean="0">
                <a:solidFill>
                  <a:srgbClr val="002060"/>
                </a:solidFill>
              </a:rPr>
              <a:t>Krško područje 54% površine (reljefna specifičnost). </a:t>
            </a: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hr-HR" sz="1500" b="1" dirty="0" smtClean="0">
                <a:solidFill>
                  <a:schemeClr val="accent2">
                    <a:lumMod val="75000"/>
                  </a:schemeClr>
                </a:solidFill>
              </a:rPr>
              <a:t>Zemljopis: </a:t>
            </a:r>
            <a:r>
              <a:rPr lang="hr-HR" sz="1500" b="1" dirty="0" smtClean="0">
                <a:solidFill>
                  <a:srgbClr val="002060"/>
                </a:solidFill>
              </a:rPr>
              <a:t>3 regije (Panonska i Peri-Panonska područje, planinskom području, Jadransko podrućje. Ukupno 1185 otoka, 47 naseljeno, 651 nenaseljena, 389 hridi i 78 grebena.. </a:t>
            </a: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hr-HR" sz="1500" b="1" dirty="0" smtClean="0">
                <a:solidFill>
                  <a:schemeClr val="accent2">
                    <a:lumMod val="75000"/>
                  </a:schemeClr>
                </a:solidFill>
              </a:rPr>
              <a:t>Pokrivenost zemljišta: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6" y="1600200"/>
            <a:ext cx="410368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990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Gospodarske aktivnosti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267200" y="1844675"/>
            <a:ext cx="441959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algn="just">
              <a:buFont typeface="Calibri" pitchFamily="34" charset="0"/>
              <a:buChar char="−"/>
            </a:pPr>
            <a:r>
              <a:rPr lang="hr-HR" sz="1500" b="1" dirty="0" smtClean="0">
                <a:solidFill>
                  <a:srgbClr val="953735"/>
                </a:solidFill>
                <a:cs typeface="Helvetica" pitchFamily="34" charset="0"/>
              </a:rPr>
              <a:t>Industrija: </a:t>
            </a:r>
            <a:r>
              <a:rPr lang="hr-HR" sz="1500" b="1" dirty="0" smtClean="0">
                <a:solidFill>
                  <a:srgbClr val="002060"/>
                </a:solidFill>
                <a:cs typeface="Helvetica" pitchFamily="34" charset="0"/>
              </a:rPr>
              <a:t>Oko 20% BDP-a. U padu od 2008.</a:t>
            </a:r>
          </a:p>
          <a:p>
            <a:pPr marL="85725" indent="-85725" algn="just"/>
            <a:r>
              <a:rPr lang="hr-HR" sz="1500" b="1" dirty="0" smtClean="0">
                <a:solidFill>
                  <a:srgbClr val="002060"/>
                </a:solidFill>
                <a:cs typeface="Helvetica" pitchFamily="34" charset="0"/>
              </a:rPr>
              <a:t> Glavni sektori: Proizvodnja hrane i pića, struje, plina, vode, proizvodnji kemikalija i kemijskih proizvoda, naftnih proizvoda i proizvoda od metala.</a:t>
            </a:r>
            <a:endParaRPr lang="hr-HR" sz="1500" b="1" dirty="0">
              <a:solidFill>
                <a:srgbClr val="002060"/>
              </a:solidFill>
              <a:cs typeface="Helvetica" pitchFamily="34" charset="0"/>
            </a:endParaRPr>
          </a:p>
          <a:p>
            <a:pPr marL="85725" indent="-85725" algn="just">
              <a:buFont typeface="Calibri" pitchFamily="34" charset="0"/>
              <a:buChar char="−"/>
            </a:pPr>
            <a:r>
              <a:rPr lang="hr-HR" sz="1500" b="1" dirty="0" smtClean="0">
                <a:solidFill>
                  <a:srgbClr val="953735"/>
                </a:solidFill>
                <a:cs typeface="Helvetica" pitchFamily="34" charset="0"/>
              </a:rPr>
              <a:t>Građevinarstvo: </a:t>
            </a:r>
            <a:r>
              <a:rPr lang="hr-HR" sz="1500" b="1" dirty="0" smtClean="0">
                <a:solidFill>
                  <a:srgbClr val="002060"/>
                </a:solidFill>
                <a:cs typeface="Helvetica" pitchFamily="34" charset="0"/>
              </a:rPr>
              <a:t>Oko 6% BDP-a, ali je u opadanju od 2008</a:t>
            </a:r>
          </a:p>
          <a:p>
            <a:pPr marL="85725" indent="-85725" algn="just">
              <a:buFont typeface="Calibri" pitchFamily="34" charset="0"/>
              <a:buChar char="−"/>
            </a:pPr>
            <a:r>
              <a:rPr lang="hr-HR" sz="1500" b="1" dirty="0" smtClean="0">
                <a:solidFill>
                  <a:srgbClr val="953735"/>
                </a:solidFill>
                <a:cs typeface="Helvetica" pitchFamily="34" charset="0"/>
              </a:rPr>
              <a:t>Poljoprivreda: </a:t>
            </a:r>
            <a:r>
              <a:rPr lang="hr-HR" sz="1500" b="1" dirty="0" smtClean="0">
                <a:solidFill>
                  <a:srgbClr val="002060"/>
                </a:solidFill>
                <a:cs typeface="Helvetica" pitchFamily="34" charset="0"/>
              </a:rPr>
              <a:t>Oko 4% BDP-a</a:t>
            </a:r>
          </a:p>
          <a:p>
            <a:pPr marL="85725" indent="-85725" algn="just">
              <a:buFont typeface="Calibri" pitchFamily="34" charset="0"/>
              <a:buChar char="−"/>
            </a:pPr>
            <a:r>
              <a:rPr lang="hr-HR" sz="1500" b="1" dirty="0" smtClean="0">
                <a:solidFill>
                  <a:srgbClr val="953735"/>
                </a:solidFill>
                <a:cs typeface="Helvetica" pitchFamily="34" charset="0"/>
              </a:rPr>
              <a:t>Turizam: </a:t>
            </a:r>
            <a:r>
              <a:rPr lang="hr-HR" sz="1500" b="1" dirty="0" smtClean="0">
                <a:solidFill>
                  <a:srgbClr val="002060"/>
                </a:solidFill>
                <a:cs typeface="Helvetica" pitchFamily="34" charset="0"/>
              </a:rPr>
              <a:t>Oko 20% BDP-a. Strani turizam ima snažan trend rasta. Obalna zona je glavno odredište.</a:t>
            </a:r>
          </a:p>
          <a:p>
            <a:pPr marL="85725" indent="-85725" algn="just"/>
            <a:r>
              <a:rPr lang="hr-HR" sz="1500" b="1" dirty="0" smtClean="0">
                <a:solidFill>
                  <a:srgbClr val="002060"/>
                </a:solidFill>
                <a:cs typeface="Helvetica" pitchFamily="34" charset="0"/>
              </a:rPr>
              <a:t>  Turizam ima utjecaj na prometne potrebe i važan je pritisak na okoliš</a:t>
            </a:r>
          </a:p>
          <a:p>
            <a:pPr marL="85725" indent="-85725" algn="just">
              <a:buFont typeface="Calibri" pitchFamily="34" charset="0"/>
              <a:buChar char="−"/>
            </a:pPr>
            <a:r>
              <a:rPr lang="hr-HR" sz="1500" b="1" dirty="0" smtClean="0">
                <a:solidFill>
                  <a:srgbClr val="953735"/>
                </a:solidFill>
                <a:cs typeface="Helvetica" pitchFamily="34" charset="0"/>
              </a:rPr>
              <a:t>Energija: </a:t>
            </a:r>
            <a:r>
              <a:rPr lang="hr-HR" sz="1500" b="1" dirty="0" smtClean="0">
                <a:solidFill>
                  <a:srgbClr val="002060"/>
                </a:solidFill>
                <a:cs typeface="Helvetica" pitchFamily="34" charset="0"/>
              </a:rPr>
              <a:t>električna </a:t>
            </a:r>
            <a:r>
              <a:rPr lang="hr-HR" sz="1500" b="1" dirty="0">
                <a:solidFill>
                  <a:srgbClr val="002060"/>
                </a:solidFill>
                <a:cs typeface="Helvetica" pitchFamily="34" charset="0"/>
              </a:rPr>
              <a:t>energija </a:t>
            </a:r>
            <a:r>
              <a:rPr lang="hr-HR" sz="1500" b="1" dirty="0" smtClean="0">
                <a:solidFill>
                  <a:srgbClr val="002060"/>
                </a:solidFill>
                <a:cs typeface="Helvetica" pitchFamily="34" charset="0"/>
              </a:rPr>
              <a:t>uglavnom iz hidroelektrana i termoelektrana. Vjetar i drugi obnovljivi izvori energije predstavljaju male udjele. Povećanje uvoza električne energije u posljednje 2 godine.</a:t>
            </a:r>
            <a:endParaRPr lang="hr-HR" sz="1500" b="1" dirty="0">
              <a:solidFill>
                <a:srgbClr val="002060"/>
              </a:solidFill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  <p:sp useBgFill="1"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1600" b="1" dirty="0" smtClean="0">
                <a:solidFill>
                  <a:schemeClr val="accent2">
                    <a:lumMod val="75000"/>
                  </a:schemeClr>
                </a:solidFill>
              </a:rPr>
              <a:t>Kvaliteta zraka: </a:t>
            </a:r>
            <a:r>
              <a:rPr lang="hr-HR" sz="1600" dirty="0" smtClean="0"/>
              <a:t>općenito dobra– sustavno se prati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accent2">
                    <a:lumMod val="75000"/>
                  </a:schemeClr>
                </a:solidFill>
              </a:rPr>
              <a:t>Klimatske promjene</a:t>
            </a:r>
            <a:r>
              <a:rPr lang="hr-HR" sz="1600" dirty="0" smtClean="0"/>
              <a:t>: Ukupno GHG emisija: 28256 ktn (2011)  i.e 6.5 tn/capita (EU-27 aver.: 9.2 tn/capita). Prometni sektor: cca. 20% ukupnih GHG emisija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accent2">
                    <a:lumMod val="75000"/>
                  </a:schemeClr>
                </a:solidFill>
              </a:rPr>
              <a:t>Buka</a:t>
            </a:r>
            <a:r>
              <a:rPr lang="hr-HR" sz="1600" dirty="0" smtClean="0"/>
              <a:t>: još se ne prati sustavno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accent2">
                    <a:lumMod val="75000"/>
                  </a:schemeClr>
                </a:solidFill>
              </a:rPr>
              <a:t>Vodni resursi: </a:t>
            </a:r>
            <a:r>
              <a:rPr lang="hr-HR" sz="1600" dirty="0" smtClean="0"/>
              <a:t>Obilna količina, uglavnom dobre kvalitete - državne vode redovito se prate, Hrvatska nastavlja s provedbom odredaba Okvirne direktive o vodama i drugih direktiva o vodama u skladu s Planom upravljanja vodnim područjem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accent2">
                    <a:lumMod val="75000"/>
                  </a:schemeClr>
                </a:solidFill>
              </a:rPr>
              <a:t>More:  </a:t>
            </a:r>
            <a:r>
              <a:rPr lang="hr-HR" sz="1600" dirty="0" smtClean="0"/>
              <a:t>uglavnom izvrsne kvalitete, sustavno se prati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accent2">
                    <a:lumMod val="75000"/>
                  </a:schemeClr>
                </a:solidFill>
              </a:rPr>
              <a:t>Tlo: </a:t>
            </a:r>
            <a:r>
              <a:rPr lang="hr-HR" sz="1600" dirty="0" smtClean="0"/>
              <a:t>suočava s prijetnjama poput erozije, povećane kiselosti tla, smanjenom biodostupnošću hranjivih tvari, kontaminacijom teškim metalima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accent2">
                    <a:lumMod val="75000"/>
                  </a:schemeClr>
                </a:solidFill>
              </a:rPr>
              <a:t>Bioraznolikost: </a:t>
            </a:r>
            <a:r>
              <a:rPr lang="hr-HR" sz="1600" dirty="0" smtClean="0"/>
              <a:t>Velika raznolikost kopnenih, morskih i podzemnih staništa, dom značajanom djelu populacija mnogih vrsta ugroženih na europskoj razini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accent2">
                    <a:lumMod val="75000"/>
                  </a:schemeClr>
                </a:solidFill>
              </a:rPr>
              <a:t>Kulturna baština: </a:t>
            </a:r>
            <a:r>
              <a:rPr lang="hr-HR" sz="1600" dirty="0" smtClean="0"/>
              <a:t>značajna kulturna baština iz svih razdoblja europske povjesti</a:t>
            </a:r>
            <a:endParaRPr lang="hr-HR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881077"/>
          <a:ext cx="9144000" cy="5976922"/>
        </p:xfrm>
        <a:graphic>
          <a:graphicData uri="http://schemas.openxmlformats.org/drawingml/2006/table">
            <a:tbl>
              <a:tblPr/>
              <a:tblGrid>
                <a:gridCol w="1219200"/>
                <a:gridCol w="4162727"/>
                <a:gridCol w="3762073"/>
              </a:tblGrid>
              <a:tr h="16305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KATEGORIJA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CILJ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POKAZATELJ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800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Kakvoća zraka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Calibri"/>
                          <a:ea typeface="Times New Roman"/>
                          <a:cs typeface="Calibri"/>
                        </a:rPr>
                        <a:t>Očuvanje dobre kakvoće zraka i smanjenje emisije lebdećih čestica PM10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Calibri"/>
                          <a:ea typeface="Times New Roman"/>
                          <a:cs typeface="Calibri"/>
                        </a:rPr>
                        <a:t>Emitirani NOx 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Calibri"/>
                          <a:ea typeface="Times New Roman"/>
                          <a:cs typeface="Calibri"/>
                        </a:rPr>
                        <a:t>Emitirane PM10 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Calibri"/>
                          <a:ea typeface="Times New Roman"/>
                          <a:cs typeface="Calibri"/>
                        </a:rPr>
                        <a:t>Broj prekoračenja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5075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Klimatske promjene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Smanjenje emisije stakleničkih plinova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Calibri"/>
                          <a:ea typeface="Times New Roman"/>
                          <a:cs typeface="Calibri"/>
                        </a:rPr>
                        <a:t>Emitiran CO2-eq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Calibri"/>
                          <a:ea typeface="Times New Roman"/>
                          <a:cs typeface="Calibri"/>
                        </a:rPr>
                        <a:t>Primjena Održivog sustava za odvodnju  na novim i poboljšanim infrastrukturnim projektima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97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Energija 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Promicanje održivog korištenja energije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Calibri"/>
                          <a:ea typeface="Times New Roman"/>
                          <a:cs typeface="Calibri"/>
                        </a:rPr>
                        <a:t>Ukupna potrošnja energije u prometu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Calibri"/>
                          <a:ea typeface="Times New Roman"/>
                          <a:cs typeface="Calibri"/>
                        </a:rPr>
                        <a:t>Potrošnja goriva po putničkom km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Calibri"/>
                          <a:ea typeface="Times New Roman"/>
                          <a:cs typeface="Calibri"/>
                        </a:rPr>
                        <a:t>Alternativna potrošnja goriva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63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Vode 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Smanjiti onečišćenje površinskih i podzemnih voda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Calibri"/>
                          <a:ea typeface="Times New Roman"/>
                          <a:cs typeface="Calibri"/>
                        </a:rPr>
                        <a:t>Ocjena stanja voda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3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More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Smanjiti onečišćenje mora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Calibri"/>
                          <a:ea typeface="Times New Roman"/>
                          <a:cs typeface="Calibri"/>
                        </a:rPr>
                        <a:t>Vodni razredi za morsku vodu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8701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Bioraznolikost i staništa, flora i fauna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Smanjiti negativne utjecaje na bioraznolikost i staništa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Calibri"/>
                          <a:ea typeface="Times New Roman"/>
                          <a:cs typeface="Calibri"/>
                        </a:rPr>
                        <a:t>Namjena zemljišta u osjetljivim područjima (km2).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Calibri"/>
                          <a:ea typeface="Times New Roman"/>
                          <a:cs typeface="Calibri"/>
                        </a:rPr>
                        <a:t>Promjene u prometu (put.-km) u osjetljivom području.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Calibri"/>
                          <a:ea typeface="Times New Roman"/>
                          <a:cs typeface="Calibri"/>
                        </a:rPr>
                        <a:t>Kroz različite aktivnosti vezane uz promet implementiraju se brojna načini poboljšanja bioraznolikosti (kao što je sadnja autohtonih vrsta uz putove, implementacija bio/zeleniih mostova 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Buka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Izbjegavanje izlaganju onim razinama koje ugrožavaju zdravlje ili kvalitetu života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Stanovništvo izloženo prometnoj buci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257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Tlo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Smanjiti negativne utjecaje na oštećenje tla (onečišćenje, premještanje)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Broj slučajeva onečišćenja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62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Kulturno naslijeđe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Smanjiti utjecaj na kulturno-povijesno okruženje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Udaljenost prometne infrastrukture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Brojna obilježene lokacije i kulturni spomenici ugroženi su zbog prometa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9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Korištenje zemljišta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Smanjiti štetne učinke na korištenje zemljišta-promjene namjene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Zemljište iskorišteno za prometnu infrastrukturu (km2)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89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Materijalna dobra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Najbolje iskoristiti postojeću infrastrukturu i promicati održivi razvoj nove infrastrukture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Stopa ponovne uporabe i reciklaže materijala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Omjer ekološki prihvatljivih građevinskih materijala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Pogođena zemljišta (km2)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5248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Proizvodnja otpada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Calibri"/>
                          <a:ea typeface="Times New Roman"/>
                          <a:cs typeface="Calibri"/>
                        </a:rPr>
                        <a:t> Smanjenje proizvodnje otpada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Calibri"/>
                          <a:ea typeface="Times New Roman"/>
                          <a:cs typeface="Calibri"/>
                        </a:rPr>
                        <a:t>Usvajanje integriranih ekološki prihvatljivih postupaka upravljanja otpadom (uključujući upravljanje opasnim otpadom kao što je asfaltni materijal)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Promjena količine građevinskog otpada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Udio otpada od izgradnje/ razgradnje koji se ponovo koristi/reciklira.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Povećanje naknade od infrastrukture otpada/otpadnih voda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89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Stanovništvo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Calibri"/>
                          <a:ea typeface="Times New Roman"/>
                          <a:cs typeface="Calibri"/>
                        </a:rPr>
                        <a:t>Promicanje održivih načina prijevoza </a:t>
                      </a:r>
                      <a:endParaRPr lang="hr-H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Stanovništvo koristi javni prijevoz i ekološki prihvatljiva prijevozna sredstva.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% tereta prevoziti putem održavih načina prijevoza (željeznički i vodeni )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61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Zdravlje ljudi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Zaštita od priznatih  zdravstvenih rizika zbog onečišćenja zraka 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Smanjiti prometne nesreće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Stanovništvo izloženu onečišćenju zraka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Calibri"/>
                          <a:ea typeface="Times New Roman"/>
                          <a:cs typeface="Calibri"/>
                        </a:rPr>
                        <a:t>Prometne nesreće koje uključuju tjelesne ozljede</a:t>
                      </a:r>
                      <a:endParaRPr lang="hr-H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79" marR="192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828800"/>
          <a:ext cx="4267200" cy="2133600"/>
        </p:xfrm>
        <a:graphic>
          <a:graphicData uri="http://schemas.openxmlformats.org/drawingml/2006/table">
            <a:tbl>
              <a:tblPr/>
              <a:tblGrid>
                <a:gridCol w="865388"/>
                <a:gridCol w="2569708"/>
                <a:gridCol w="832104"/>
              </a:tblGrid>
              <a:tr h="355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Karakterizacija</a:t>
                      </a:r>
                      <a:endParaRPr lang="hr-HR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hr-HR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hr-HR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Ciljevi su snažno kompatibilni</a:t>
                      </a:r>
                      <a:endParaRPr lang="hr-HR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9%</a:t>
                      </a:r>
                      <a:endParaRPr lang="hr-HR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hr-HR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Ciljevi su djelomično kompatibilni</a:t>
                      </a:r>
                      <a:endParaRPr lang="hr-HR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34%</a:t>
                      </a:r>
                      <a:endParaRPr lang="hr-HR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hr-HR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Kompatibilnost ciljeva je nesigurna</a:t>
                      </a:r>
                      <a:endParaRPr lang="hr-HR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41%</a:t>
                      </a:r>
                      <a:endParaRPr lang="hr-HR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hr-HR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Ciljevi nemaju očit odnos</a:t>
                      </a:r>
                      <a:endParaRPr lang="hr-HR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17%</a:t>
                      </a:r>
                      <a:endParaRPr lang="hr-HR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hr-HR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Ciljevi nisu kompatibilni/inkompatibilni</a:t>
                      </a:r>
                      <a:endParaRPr lang="hr-HR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0%</a:t>
                      </a:r>
                      <a:endParaRPr lang="hr-HR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 useBgFill="1"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0" y="914400"/>
            <a:ext cx="4876800" cy="609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Rezultati procjene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Procjena ciljeva Strategije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800600" y="914400"/>
            <a:ext cx="4343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niti jedan od ciljeva Strategije prometnog razvoja RH nije inkompatibilan s ciljevima SPUO. </a:t>
            </a: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svi ciljevi su djelomično kompatibilni s ciljevima SPUO vezanim uz poticanje održivih načina prijevoza budući oni promiču pristupačnost i teritorijalne cjelovitosti. </a:t>
            </a: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postoji veliki postotak nesigurnosti, osobito za ciljeve 2 (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Poboljšanje pristupačnosti za putnike unutar Hrvatske)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4 (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Poboljšanje pristupačnosti za putnike prema i unutar 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glavnih urbanih aglomeracija) i 5 (Poboljšanje organizacijske i operativne pripreme prometnog sustava u svrhu osiguranja) Strategije prometnog razvoja Republike Hrvatske zbog činjenice da će ispunjenje ovih ciljeva najvjerojatnije zahtjevati izgradnju i/ili proširenje prometne infrastrukture, </a:t>
            </a: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54102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Calibri" pitchFamily="34" charset="0"/>
              </a:rPr>
              <a:t>Zaključno</a:t>
            </a:r>
            <a:r>
              <a:rPr lang="vi-VN" dirty="0" smtClean="0">
                <a:latin typeface="Calibri" pitchFamily="34" charset="0"/>
              </a:rPr>
              <a:t>, iako stupanj neizvjesnosti postoji (što može biti </a:t>
            </a:r>
            <a:r>
              <a:rPr lang="hr-HR" dirty="0" smtClean="0">
                <a:latin typeface="Calibri" pitchFamily="34" charset="0"/>
              </a:rPr>
              <a:t>uklonjeno specifičnostima budućih zahvata</a:t>
            </a:r>
            <a:r>
              <a:rPr lang="vi-VN" dirty="0" smtClean="0">
                <a:latin typeface="Calibri" pitchFamily="34" charset="0"/>
              </a:rPr>
              <a:t>), </a:t>
            </a:r>
            <a:r>
              <a:rPr lang="hr-HR" dirty="0" smtClean="0">
                <a:latin typeface="Calibri" pitchFamily="34" charset="0"/>
              </a:rPr>
              <a:t>SPR  se </a:t>
            </a:r>
            <a:r>
              <a:rPr lang="vi-VN" dirty="0" smtClean="0">
                <a:latin typeface="Calibri" pitchFamily="34" charset="0"/>
              </a:rPr>
              <a:t>fokusira na poboljšanje prometa u Hrvatskoj na održiv način</a:t>
            </a:r>
            <a:r>
              <a:rPr lang="hr-HR" dirty="0" smtClean="0">
                <a:latin typeface="Calibri" pitchFamily="34" charset="0"/>
              </a:rPr>
              <a:t>.</a:t>
            </a:r>
          </a:p>
          <a:p>
            <a:endParaRPr lang="vi-VN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Rezultati procjene-procjena varijanti (alternativa)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752600"/>
            <a:ext cx="86106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ts val="600"/>
              </a:spcBef>
              <a:buFont typeface="Wingdings" pitchFamily="2" charset="2"/>
              <a:buChar char="v"/>
            </a:pPr>
            <a:r>
              <a:rPr lang="hr-HR" sz="1600" dirty="0" smtClean="0"/>
              <a:t>Javni prijevoz, prijevoz željeznicom i unutarnjim plovnim putovima varijante su s boljim performansama za zaštitu okoliša. </a:t>
            </a:r>
          </a:p>
          <a:p>
            <a:pPr marL="361950" indent="-361950">
              <a:spcBef>
                <a:spcPts val="600"/>
              </a:spcBef>
              <a:buFont typeface="Wingdings" pitchFamily="2" charset="2"/>
              <a:buChar char="v"/>
            </a:pPr>
            <a:r>
              <a:rPr lang="hr-HR" sz="1600" dirty="0" smtClean="0"/>
              <a:t>Javni prijevoz je varijanta koju treba uzeti u obzir kao prioritetnu varijantu</a:t>
            </a:r>
          </a:p>
          <a:p>
            <a:pPr marL="361950" indent="-361950">
              <a:spcBef>
                <a:spcPts val="600"/>
              </a:spcBef>
              <a:buFont typeface="Wingdings" pitchFamily="2" charset="2"/>
              <a:buChar char="v"/>
            </a:pPr>
            <a:r>
              <a:rPr lang="hr-HR" sz="1600" dirty="0" smtClean="0"/>
              <a:t>Željeznički promet je okolišno najprihvatljivija varijanta za ispunjenje ciljeva tamo gdje varijanta  javnog prijevoza ne postoji, a to može biti u sinergiji s JP gdje kao varijanta  postoji. </a:t>
            </a:r>
          </a:p>
          <a:p>
            <a:pPr marL="361950" indent="-361950">
              <a:spcBef>
                <a:spcPts val="600"/>
              </a:spcBef>
              <a:buFont typeface="Wingdings" pitchFamily="2" charset="2"/>
              <a:buChar char="v"/>
            </a:pPr>
            <a:r>
              <a:rPr lang="hr-HR" sz="1600" dirty="0" smtClean="0"/>
              <a:t>Unutarnja plovidba kao varijanta ima općenito dobre performanse koje mogu djelovati u sinergiji sa željezničkom varijantom. </a:t>
            </a:r>
          </a:p>
          <a:p>
            <a:pPr marL="361950" indent="-361950">
              <a:spcBef>
                <a:spcPts val="600"/>
              </a:spcBef>
              <a:buFont typeface="Wingdings" pitchFamily="2" charset="2"/>
              <a:buChar char="v"/>
            </a:pPr>
            <a:r>
              <a:rPr lang="hr-HR" sz="1600" dirty="0" smtClean="0"/>
              <a:t>Pomorski promet kao varijantu treba pomno ispitati. Iako ima relativno dobar utjecaj na okoliš, treba uzeti u obzir širu perspektivu za razvoj obalnog područja, kako bi se izbjeglo prekomjerno iskorištavanje obalnog područja. </a:t>
            </a:r>
          </a:p>
          <a:p>
            <a:pPr marL="361950" indent="-361950">
              <a:spcBef>
                <a:spcPts val="600"/>
              </a:spcBef>
              <a:buFont typeface="Wingdings" pitchFamily="2" charset="2"/>
              <a:buChar char="v"/>
            </a:pPr>
            <a:r>
              <a:rPr lang="hr-HR" sz="1600" dirty="0" smtClean="0"/>
              <a:t>Cestovni varijantapredstavlja neizvjesnost. Ona obuhvaća izgradnju dijelova infrastrukture koji mogu imati negativne učinke na okoliš. </a:t>
            </a:r>
          </a:p>
          <a:p>
            <a:pPr marL="361950" indent="-361950">
              <a:spcBef>
                <a:spcPts val="600"/>
              </a:spcBef>
              <a:buFont typeface="Wingdings" pitchFamily="2" charset="2"/>
              <a:buChar char="v"/>
            </a:pPr>
            <a:r>
              <a:rPr lang="hr-HR" sz="1600" dirty="0" smtClean="0"/>
              <a:t>Varijanta zračnog prometa ne "stoji - sama" kao varijanta i treba je uzeti u obzir, uglavnom kao dodatnu varijantu vezanu uz druge varijante, jer uglavnom pokriva različite potrebe prijevoza.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4843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3124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1800" b="1" dirty="0" smtClean="0">
                <a:solidFill>
                  <a:schemeClr val="accent2">
                    <a:lumMod val="75000"/>
                  </a:schemeClr>
                </a:solidFill>
              </a:rPr>
              <a:t>Rezultati procjena: Utjecaj Strategije</a:t>
            </a:r>
          </a:p>
          <a:p>
            <a:pPr marL="0" indent="0">
              <a:buNone/>
            </a:pPr>
            <a:endParaRPr lang="hr-HR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r-HR" sz="1600" b="1" dirty="0" smtClean="0"/>
              <a:t>Kvaliteta zraka: </a:t>
            </a:r>
            <a:r>
              <a:rPr lang="hr-HR" sz="1600" dirty="0" smtClean="0"/>
              <a:t>Pozitivni ukupni utjecaji, zbog poticanja javnog prijevoza, željezničkog, i plovidbe unutarnjim plovnim putevima. Emisije u zrak (uglavnom PM10 i ispušni plinovi) očekuju se tijekom faze izgradnje infrastrukture. </a:t>
            </a:r>
          </a:p>
          <a:p>
            <a:pPr>
              <a:buNone/>
            </a:pPr>
            <a:endParaRPr lang="hr-HR" sz="1600" dirty="0" smtClean="0"/>
          </a:p>
          <a:p>
            <a:pPr>
              <a:buFont typeface="Wingdings" pitchFamily="2" charset="2"/>
              <a:buChar char="v"/>
            </a:pPr>
            <a:r>
              <a:rPr lang="hr-HR" sz="1600" b="1" dirty="0" smtClean="0"/>
              <a:t>Klimatske promjene: </a:t>
            </a:r>
            <a:r>
              <a:rPr lang="hr-HR" sz="1600" dirty="0" smtClean="0"/>
              <a:t>Pozitivni ukupni učinci SPR, zbog poticanja javnog prijevoza, željeznice, plovidbe na unutarnjim plovnim putovima. Emisije stakleničkih plinova  očekuju se tijekom faze izgradnje infrastrukture </a:t>
            </a:r>
          </a:p>
          <a:p>
            <a:pPr>
              <a:buNone/>
            </a:pPr>
            <a:endParaRPr lang="hr-HR" sz="1600" dirty="0" smtClean="0"/>
          </a:p>
          <a:p>
            <a:pPr>
              <a:buFont typeface="Wingdings" pitchFamily="2" charset="2"/>
              <a:buChar char="v"/>
            </a:pPr>
            <a:r>
              <a:rPr lang="hr-HR" sz="1600" b="1" dirty="0" smtClean="0"/>
              <a:t>Energija: </a:t>
            </a:r>
            <a:r>
              <a:rPr lang="hr-HR" sz="1600" dirty="0" smtClean="0"/>
              <a:t>Pozitivni utjecaji na energetsku učinkovitost, jer promiče mjere kao što su modernizacija flote, korištenje alternativnih goriva</a:t>
            </a:r>
          </a:p>
          <a:p>
            <a:pPr marL="0" indent="0">
              <a:buNone/>
            </a:pPr>
            <a:endParaRPr lang="hr-H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</p:spTree>
    <p:extLst>
      <p:ext uri="{BB962C8B-B14F-4D97-AF65-F5344CB8AC3E}">
        <p14:creationId xmlns:p14="http://schemas.microsoft.com/office/powerpoint/2010/main" val="7543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191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7200" b="1" dirty="0" smtClean="0">
                <a:solidFill>
                  <a:schemeClr val="accent2">
                    <a:lumMod val="75000"/>
                  </a:schemeClr>
                </a:solidFill>
              </a:rPr>
              <a:t>Rezultati procjene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hr-HR" sz="7200" b="1" dirty="0" smtClean="0">
                <a:solidFill>
                  <a:schemeClr val="accent2">
                    <a:lumMod val="75000"/>
                  </a:schemeClr>
                </a:solidFill>
              </a:rPr>
              <a:t>Utjecaj Strategije</a:t>
            </a:r>
          </a:p>
          <a:p>
            <a:pPr marL="0" indent="0">
              <a:buNone/>
            </a:pPr>
            <a:endParaRPr lang="en-US" sz="7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hr-HR" sz="6400" b="1" dirty="0" smtClean="0"/>
              <a:t>Vode</a:t>
            </a:r>
            <a:r>
              <a:rPr lang="en-GB" sz="6400" dirty="0" smtClean="0"/>
              <a:t>: </a:t>
            </a:r>
            <a:r>
              <a:rPr lang="hr-HR" sz="6400" dirty="0" smtClean="0"/>
              <a:t>mogu se očekivati negativni utjecaji iz mjera sektora unutarnje plovidbe</a:t>
            </a:r>
            <a:r>
              <a:rPr lang="en-GB" sz="6400" dirty="0" smtClean="0"/>
              <a:t>, </a:t>
            </a:r>
            <a:r>
              <a:rPr lang="hr-HR" sz="6400" dirty="0" smtClean="0"/>
              <a:t>zbog jaružanja i ostalih građevinskih radova</a:t>
            </a:r>
            <a:r>
              <a:rPr lang="en-GB" sz="6400" dirty="0" smtClean="0"/>
              <a:t>, </a:t>
            </a:r>
            <a:r>
              <a:rPr lang="hr-HR" sz="6400" dirty="0" smtClean="0"/>
              <a:t>zagađenje vode zbog izljevanja ili ispuštanja</a:t>
            </a:r>
            <a:r>
              <a:rPr lang="en-GB" sz="6400" dirty="0" smtClean="0"/>
              <a:t>, </a:t>
            </a:r>
            <a:r>
              <a:rPr lang="hr-HR" sz="6400" dirty="0" smtClean="0"/>
              <a:t>sedimentacije</a:t>
            </a:r>
            <a:r>
              <a:rPr lang="en-GB" sz="6400" dirty="0" smtClean="0"/>
              <a:t>, </a:t>
            </a:r>
            <a:r>
              <a:rPr lang="hr-HR" sz="6400" dirty="0" smtClean="0"/>
              <a:t>termalnog zagađenj itd.</a:t>
            </a:r>
            <a:r>
              <a:rPr lang="en-GB" sz="6400" dirty="0" smtClean="0"/>
              <a:t> </a:t>
            </a:r>
            <a:r>
              <a:rPr lang="hr-HR" sz="6400" dirty="0" smtClean="0"/>
              <a:t>Kopneni prijevoz može imati utjecaje zbog izljevanja i akcidenata opasnim tvarima.</a:t>
            </a:r>
            <a:endParaRPr lang="en-GB" sz="6400" dirty="0" smtClean="0"/>
          </a:p>
          <a:p>
            <a:pPr lvl="0">
              <a:buFont typeface="Wingdings" pitchFamily="2" charset="2"/>
              <a:buChar char="v"/>
            </a:pPr>
            <a:endParaRPr lang="el-GR" sz="6400" dirty="0" smtClean="0"/>
          </a:p>
          <a:p>
            <a:pPr lvl="0">
              <a:buFont typeface="Wingdings" pitchFamily="2" charset="2"/>
              <a:buChar char="v"/>
            </a:pPr>
            <a:r>
              <a:rPr lang="vi-VN" sz="6400" b="1" dirty="0" smtClean="0">
                <a:latin typeface="Calibri" pitchFamily="34" charset="0"/>
              </a:rPr>
              <a:t>More: </a:t>
            </a:r>
            <a:r>
              <a:rPr lang="hr-HR" sz="6400" dirty="0" smtClean="0">
                <a:latin typeface="Calibri" pitchFamily="34" charset="0"/>
              </a:rPr>
              <a:t>n</a:t>
            </a:r>
            <a:r>
              <a:rPr lang="vi-VN" sz="6400" dirty="0" smtClean="0">
                <a:latin typeface="Calibri" pitchFamily="34" charset="0"/>
              </a:rPr>
              <a:t>ajznačajniji nepovoljni utjecaji </a:t>
            </a:r>
            <a:r>
              <a:rPr lang="hr-HR" sz="6400" dirty="0" smtClean="0">
                <a:latin typeface="Calibri" pitchFamily="34" charset="0"/>
              </a:rPr>
              <a:t>mogu se očekivati</a:t>
            </a:r>
            <a:r>
              <a:rPr lang="vi-VN" sz="6400" dirty="0" smtClean="0">
                <a:latin typeface="Calibri" pitchFamily="34" charset="0"/>
              </a:rPr>
              <a:t> se tijekom izgradnje i </a:t>
            </a:r>
            <a:r>
              <a:rPr lang="hr-HR" sz="6400" dirty="0" smtClean="0">
                <a:latin typeface="Calibri" pitchFamily="34" charset="0"/>
              </a:rPr>
              <a:t>korištenja</a:t>
            </a:r>
            <a:r>
              <a:rPr lang="vi-VN" sz="6400" dirty="0" smtClean="0">
                <a:latin typeface="Calibri" pitchFamily="34" charset="0"/>
              </a:rPr>
              <a:t> mjera, a odnose se jaružanje i drug</a:t>
            </a:r>
            <a:r>
              <a:rPr lang="hr-HR" sz="6400" dirty="0" smtClean="0">
                <a:latin typeface="Calibri" pitchFamily="34" charset="0"/>
              </a:rPr>
              <a:t>e</a:t>
            </a:r>
            <a:r>
              <a:rPr lang="vi-VN" sz="6400" dirty="0" smtClean="0">
                <a:latin typeface="Calibri" pitchFamily="34" charset="0"/>
              </a:rPr>
              <a:t> </a:t>
            </a:r>
            <a:r>
              <a:rPr lang="hr-HR" sz="6400" dirty="0" smtClean="0">
                <a:latin typeface="Calibri" pitchFamily="34" charset="0"/>
              </a:rPr>
              <a:t>građevinske</a:t>
            </a:r>
            <a:r>
              <a:rPr lang="vi-VN" sz="6400" dirty="0" smtClean="0">
                <a:latin typeface="Calibri" pitchFamily="34" charset="0"/>
              </a:rPr>
              <a:t> radov</a:t>
            </a:r>
            <a:r>
              <a:rPr lang="hr-HR" sz="6400" dirty="0" smtClean="0">
                <a:latin typeface="Calibri" pitchFamily="34" charset="0"/>
              </a:rPr>
              <a:t>e</a:t>
            </a:r>
            <a:r>
              <a:rPr lang="vi-VN" sz="6400" dirty="0" smtClean="0">
                <a:latin typeface="Calibri" pitchFamily="34" charset="0"/>
              </a:rPr>
              <a:t>, zagađenja vode zbog izlijevanja ili ispuštanja, sedimentacij</a:t>
            </a:r>
            <a:r>
              <a:rPr lang="hr-HR" sz="6400" dirty="0" smtClean="0">
                <a:latin typeface="Calibri" pitchFamily="34" charset="0"/>
              </a:rPr>
              <a:t>e</a:t>
            </a:r>
            <a:r>
              <a:rPr lang="vi-VN" sz="6400" dirty="0" smtClean="0">
                <a:latin typeface="Calibri" pitchFamily="34" charset="0"/>
              </a:rPr>
              <a:t>, termalnog onečišćenja</a:t>
            </a:r>
            <a:r>
              <a:rPr lang="hr-HR" sz="6400" dirty="0" smtClean="0">
                <a:latin typeface="Calibri" pitchFamily="34" charset="0"/>
              </a:rPr>
              <a:t> mora</a:t>
            </a:r>
            <a:r>
              <a:rPr lang="vi-VN" sz="6400" dirty="0" smtClean="0">
                <a:latin typeface="Calibri" pitchFamily="34" charset="0"/>
              </a:rPr>
              <a:t>, itd.</a:t>
            </a:r>
            <a:endParaRPr lang="hr-HR" sz="6400" dirty="0" smtClean="0">
              <a:latin typeface="Calibri" pitchFamily="34" charset="0"/>
            </a:endParaRPr>
          </a:p>
          <a:p>
            <a:pPr lvl="0">
              <a:buFont typeface="Wingdings" pitchFamily="2" charset="2"/>
              <a:buChar char="v"/>
            </a:pPr>
            <a:endParaRPr lang="el-GR" sz="6400" dirty="0" smtClean="0"/>
          </a:p>
          <a:p>
            <a:pPr lvl="0">
              <a:buFont typeface="Wingdings" pitchFamily="2" charset="2"/>
              <a:buChar char="v"/>
            </a:pPr>
            <a:r>
              <a:rPr lang="hr-HR" sz="6400" b="1" dirty="0" smtClean="0"/>
              <a:t>Bioraznolikost, flora i fauna (ekološka mreža)</a:t>
            </a:r>
            <a:endParaRPr lang="en-GB" sz="6400" dirty="0" smtClean="0"/>
          </a:p>
          <a:p>
            <a:pPr lvl="1">
              <a:buFont typeface="Wingdings" pitchFamily="2" charset="2"/>
              <a:buChar char="v"/>
            </a:pPr>
            <a:r>
              <a:rPr lang="hr-HR" sz="6000" dirty="0" smtClean="0"/>
              <a:t>Plovidba unutarnjim plovnim putevima i pomorstvo mogu imati učinke na staništa uglavnom zbog izmjenjenih vodnih tijela, poremećaja staništa i raseljavanja uzrokovanih građevinskim radovima i povećanjem prometa, prepreka ma migracijama i širenju staništa, unošenjem invazivnih i ne-autohtoinih vrsta </a:t>
            </a:r>
            <a:endParaRPr lang="en-GB" sz="6000" dirty="0" smtClean="0"/>
          </a:p>
          <a:p>
            <a:pPr lvl="1">
              <a:buFont typeface="Wingdings" pitchFamily="2" charset="2"/>
              <a:buChar char="v"/>
            </a:pPr>
            <a:r>
              <a:rPr lang="hr-HR" sz="6000" dirty="0" smtClean="0"/>
              <a:t>Što se kopnenog prijevoza tiče, najvažniji utjecaji se mogu očekivati zbog fragmetacija staništa zbog izgradnje prometne mreže</a:t>
            </a:r>
            <a:r>
              <a:rPr lang="en-GB" sz="6000" dirty="0" smtClean="0"/>
              <a:t>. </a:t>
            </a:r>
            <a:endParaRPr lang="hr-HR" sz="6000" dirty="0" smtClean="0"/>
          </a:p>
          <a:p>
            <a:pPr lvl="1">
              <a:buFont typeface="Wingdings" pitchFamily="2" charset="2"/>
              <a:buChar char="v"/>
            </a:pPr>
            <a:endParaRPr lang="hr-HR" sz="6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None/>
            </a:pPr>
            <a:endParaRPr lang="hr-HR" sz="6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</p:spTree>
    <p:extLst>
      <p:ext uri="{BB962C8B-B14F-4D97-AF65-F5344CB8AC3E}">
        <p14:creationId xmlns:p14="http://schemas.microsoft.com/office/powerpoint/2010/main" val="7543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Struktura prezentacije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Ciljevi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SPUO metodologija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Strategija prometnog razvoja RH 2014.-2030.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Rezultati strateške procjene utjecaja na okoliš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</p:spTree>
    <p:extLst>
      <p:ext uri="{BB962C8B-B14F-4D97-AF65-F5344CB8AC3E}">
        <p14:creationId xmlns:p14="http://schemas.microsoft.com/office/powerpoint/2010/main" val="12338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3962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hr-HR" sz="1600" b="1" dirty="0" smtClean="0"/>
              <a:t>Buka</a:t>
            </a:r>
            <a:r>
              <a:rPr lang="en-GB" sz="1600" dirty="0" smtClean="0"/>
              <a:t>: </a:t>
            </a:r>
            <a:r>
              <a:rPr lang="vi-VN" sz="1600" dirty="0" smtClean="0">
                <a:latin typeface="Calibri" pitchFamily="34" charset="0"/>
              </a:rPr>
              <a:t>Povećana razina buke tijekom faze predviđene izgradnje infrastrukture. Povećana razina buke se očekuje u blizini prometne infrastrukture te u lukama.</a:t>
            </a:r>
            <a:endParaRPr lang="hr-HR" sz="1600" dirty="0" smtClean="0">
              <a:latin typeface="Calibri" pitchFamily="34" charset="0"/>
            </a:endParaRPr>
          </a:p>
          <a:p>
            <a:pPr lvl="0">
              <a:buFont typeface="Wingdings" pitchFamily="2" charset="2"/>
              <a:buChar char="v"/>
            </a:pPr>
            <a:endParaRPr lang="el-GR" sz="1600" dirty="0" smtClean="0">
              <a:latin typeface="Calibri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hr-HR" sz="1600" b="1" dirty="0" smtClean="0"/>
              <a:t>Tlo</a:t>
            </a:r>
            <a:r>
              <a:rPr lang="en-GB" sz="1600" dirty="0" smtClean="0"/>
              <a:t>: </a:t>
            </a:r>
            <a:r>
              <a:rPr lang="vi-VN" sz="1600" dirty="0" smtClean="0">
                <a:latin typeface="Calibri" pitchFamily="34" charset="0"/>
              </a:rPr>
              <a:t>Negativni utjecaji </a:t>
            </a:r>
            <a:r>
              <a:rPr lang="hr-HR" sz="1600" dirty="0" smtClean="0">
                <a:latin typeface="Calibri" pitchFamily="34" charset="0"/>
              </a:rPr>
              <a:t>mogu se očekivati</a:t>
            </a:r>
            <a:r>
              <a:rPr lang="vi-VN" sz="1600" dirty="0" smtClean="0">
                <a:latin typeface="Calibri" pitchFamily="34" charset="0"/>
              </a:rPr>
              <a:t> zbog slučajnog prolijevanja tijekom izgradnje i </a:t>
            </a:r>
            <a:r>
              <a:rPr lang="hr-HR" sz="1600" dirty="0" smtClean="0">
                <a:latin typeface="Calibri" pitchFamily="34" charset="0"/>
              </a:rPr>
              <a:t>korištenja </a:t>
            </a:r>
            <a:r>
              <a:rPr lang="vi-VN" sz="1600" dirty="0" smtClean="0">
                <a:latin typeface="Calibri" pitchFamily="34" charset="0"/>
              </a:rPr>
              <a:t> infrastruktur</a:t>
            </a:r>
            <a:r>
              <a:rPr lang="hr-HR" sz="1600" dirty="0" smtClean="0">
                <a:latin typeface="Calibri" pitchFamily="34" charset="0"/>
              </a:rPr>
              <a:t>e</a:t>
            </a:r>
            <a:r>
              <a:rPr lang="vi-VN" sz="1600" dirty="0" smtClean="0">
                <a:latin typeface="Calibri" pitchFamily="34" charset="0"/>
              </a:rPr>
              <a:t>, kao i zbog taloženja i taloženja onečišćujućih tvari u zraku</a:t>
            </a:r>
            <a:r>
              <a:rPr lang="hr-HR" sz="1600" dirty="0" smtClean="0">
                <a:latin typeface="Calibri" pitchFamily="34" charset="0"/>
              </a:rPr>
              <a:t>, uzrokovana emisijama</a:t>
            </a:r>
            <a:r>
              <a:rPr lang="vi-VN" sz="1600" dirty="0" smtClean="0">
                <a:latin typeface="Calibri" pitchFamily="34" charset="0"/>
              </a:rPr>
              <a:t> različitih vrsta prijevoza. Štoviše, mjere predviđene za </a:t>
            </a:r>
            <a:r>
              <a:rPr lang="hr-HR" sz="1600" dirty="0" smtClean="0">
                <a:latin typeface="Calibri" pitchFamily="34" charset="0"/>
              </a:rPr>
              <a:t>unutarnju plovidbu i pomorstvo </a:t>
            </a:r>
            <a:r>
              <a:rPr lang="vi-VN" sz="1600" dirty="0" smtClean="0">
                <a:latin typeface="Calibri" pitchFamily="34" charset="0"/>
              </a:rPr>
              <a:t>mogu izazvati eroziju tla.</a:t>
            </a:r>
            <a:endParaRPr lang="hr-HR" sz="1600" dirty="0" smtClean="0">
              <a:latin typeface="Calibri" pitchFamily="34" charset="0"/>
            </a:endParaRPr>
          </a:p>
          <a:p>
            <a:pPr lvl="0">
              <a:buFont typeface="Wingdings" pitchFamily="2" charset="2"/>
              <a:buChar char="v"/>
            </a:pPr>
            <a:endParaRPr lang="el-GR" sz="1600" dirty="0" smtClean="0">
              <a:latin typeface="Calibri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hr-HR" sz="1600" b="1" dirty="0" smtClean="0"/>
              <a:t>Kulturna baština</a:t>
            </a:r>
            <a:r>
              <a:rPr lang="en-GB" sz="1600" dirty="0" smtClean="0"/>
              <a:t>: </a:t>
            </a:r>
            <a:r>
              <a:rPr lang="hr-HR" sz="1600" dirty="0" smtClean="0">
                <a:latin typeface="Calibri" pitchFamily="34" charset="0"/>
              </a:rPr>
              <a:t>b</a:t>
            </a:r>
            <a:r>
              <a:rPr lang="vi-VN" sz="1600" dirty="0" smtClean="0">
                <a:latin typeface="Calibri" pitchFamily="34" charset="0"/>
              </a:rPr>
              <a:t>udući </a:t>
            </a:r>
            <a:r>
              <a:rPr lang="hr-HR" sz="1600" dirty="0" smtClean="0">
                <a:latin typeface="Calibri" pitchFamily="34" charset="0"/>
              </a:rPr>
              <a:t> da SPR</a:t>
            </a:r>
            <a:r>
              <a:rPr lang="vi-VN" sz="1600" dirty="0" smtClean="0">
                <a:latin typeface="Calibri" pitchFamily="34" charset="0"/>
              </a:rPr>
              <a:t> uglavnom predviđa obnov</a:t>
            </a:r>
            <a:r>
              <a:rPr lang="hr-HR" sz="1600" dirty="0" smtClean="0">
                <a:latin typeface="Calibri" pitchFamily="34" charset="0"/>
              </a:rPr>
              <a:t>u</a:t>
            </a:r>
            <a:r>
              <a:rPr lang="vi-VN" sz="1600" dirty="0" smtClean="0">
                <a:latin typeface="Calibri" pitchFamily="34" charset="0"/>
              </a:rPr>
              <a:t> i proširenje postojeće infrastrukture značajnijih dodatni učin</a:t>
            </a:r>
            <a:r>
              <a:rPr lang="hr-HR" sz="1600" dirty="0" smtClean="0">
                <a:latin typeface="Calibri" pitchFamily="34" charset="0"/>
              </a:rPr>
              <a:t>ci se ne</a:t>
            </a:r>
            <a:r>
              <a:rPr lang="vi-VN" sz="1600" dirty="0" smtClean="0">
                <a:latin typeface="Calibri" pitchFamily="34" charset="0"/>
              </a:rPr>
              <a:t> oček</a:t>
            </a:r>
            <a:r>
              <a:rPr lang="hr-HR" sz="1600" dirty="0" smtClean="0">
                <a:latin typeface="Calibri" pitchFamily="34" charset="0"/>
              </a:rPr>
              <a:t>uju</a:t>
            </a:r>
            <a:r>
              <a:rPr lang="vi-VN" sz="1600" dirty="0" smtClean="0">
                <a:latin typeface="Calibri" pitchFamily="34" charset="0"/>
              </a:rPr>
              <a:t>. Negativni utjecaji mogu se pojaviti u fazi izgradnje infrastrukture, </a:t>
            </a:r>
            <a:r>
              <a:rPr lang="hr-HR" sz="1600" dirty="0" smtClean="0">
                <a:latin typeface="Calibri" pitchFamily="34" charset="0"/>
              </a:rPr>
              <a:t>te bi ih trebalo </a:t>
            </a:r>
            <a:r>
              <a:rPr lang="vi-VN" sz="1600" dirty="0" smtClean="0">
                <a:latin typeface="Calibri" pitchFamily="34" charset="0"/>
              </a:rPr>
              <a:t>pažljivo ocjenjivati ​​</a:t>
            </a:r>
            <a:r>
              <a:rPr lang="hr-HR" sz="1600" dirty="0" smtClean="0">
                <a:latin typeface="Calibri" pitchFamily="34" charset="0"/>
              </a:rPr>
              <a:t>na projektnoj razini  prije</a:t>
            </a:r>
            <a:r>
              <a:rPr lang="vi-VN" sz="1600" dirty="0" smtClean="0">
                <a:latin typeface="Calibri" pitchFamily="34" charset="0"/>
              </a:rPr>
              <a:t> faz</a:t>
            </a:r>
            <a:r>
              <a:rPr lang="hr-HR" sz="1600" dirty="0" smtClean="0">
                <a:latin typeface="Calibri" pitchFamily="34" charset="0"/>
              </a:rPr>
              <a:t>e</a:t>
            </a:r>
            <a:r>
              <a:rPr lang="vi-VN" sz="1600" dirty="0" smtClean="0">
                <a:latin typeface="Calibri" pitchFamily="34" charset="0"/>
              </a:rPr>
              <a:t> radova</a:t>
            </a:r>
            <a:r>
              <a:rPr lang="en-GB" sz="1600" dirty="0" smtClean="0">
                <a:latin typeface="Calibri" pitchFamily="34" charset="0"/>
              </a:rPr>
              <a:t>.   </a:t>
            </a:r>
            <a:endParaRPr lang="hr-HR" sz="16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hr-HR" sz="1700" dirty="0" smtClean="0"/>
              <a:t>osim toga, poboljšanje dostupnosti kulturnih i povijesnih područja dovodi do povećanja posjetitelja, a time i do sekundarnih učinaka, kao što su stvaranje otpada, buke, i sl.</a:t>
            </a:r>
          </a:p>
          <a:p>
            <a:pPr lvl="0">
              <a:buFont typeface="Wingdings" pitchFamily="2" charset="2"/>
              <a:buChar char="v"/>
            </a:pPr>
            <a:endParaRPr lang="hr-HR" sz="1600" dirty="0" smtClean="0"/>
          </a:p>
          <a:p>
            <a:pPr lvl="0">
              <a:buFont typeface="Wingdings" pitchFamily="2" charset="2"/>
              <a:buChar char="v"/>
            </a:pPr>
            <a:r>
              <a:rPr lang="hr-HR" sz="1600" b="1" dirty="0" smtClean="0"/>
              <a:t>Korištenje zemljišta</a:t>
            </a:r>
            <a:r>
              <a:rPr lang="en-GB" sz="1600" dirty="0" smtClean="0"/>
              <a:t>: </a:t>
            </a:r>
            <a:r>
              <a:rPr lang="hr-HR" sz="1600" dirty="0" smtClean="0"/>
              <a:t>b</a:t>
            </a:r>
            <a:r>
              <a:rPr lang="vi-VN" sz="1600" dirty="0" smtClean="0">
                <a:latin typeface="Calibri" pitchFamily="34" charset="0"/>
              </a:rPr>
              <a:t>udući </a:t>
            </a:r>
            <a:r>
              <a:rPr lang="hr-HR" sz="1600" dirty="0" smtClean="0">
                <a:latin typeface="Calibri" pitchFamily="34" charset="0"/>
              </a:rPr>
              <a:t> da SPR</a:t>
            </a:r>
            <a:r>
              <a:rPr lang="vi-VN" sz="1600" dirty="0" smtClean="0">
                <a:latin typeface="Calibri" pitchFamily="34" charset="0"/>
              </a:rPr>
              <a:t> uglavnom predviđa obnova i proširenje postojeće infrastrukture </a:t>
            </a:r>
            <a:r>
              <a:rPr lang="hr-HR" sz="1600" dirty="0" smtClean="0">
                <a:latin typeface="Calibri" pitchFamily="34" charset="0"/>
              </a:rPr>
              <a:t>dodatni značajni  utjecaji se ne očekuju</a:t>
            </a:r>
            <a:r>
              <a:rPr lang="vi-VN" sz="1600" dirty="0" smtClean="0">
                <a:latin typeface="Calibri" pitchFamily="34" charset="0"/>
              </a:rPr>
              <a:t>. Međutim, </a:t>
            </a:r>
            <a:r>
              <a:rPr lang="hr-HR" sz="1600" dirty="0" smtClean="0">
                <a:latin typeface="Calibri" pitchFamily="34" charset="0"/>
              </a:rPr>
              <a:t>utjecaj</a:t>
            </a:r>
            <a:r>
              <a:rPr lang="vi-VN" sz="1600" dirty="0" smtClean="0">
                <a:latin typeface="Calibri" pitchFamily="34" charset="0"/>
              </a:rPr>
              <a:t> na korištenje zemljišta bi trebao biti ispitan u kombinaciji s drugim razvojn</a:t>
            </a:r>
            <a:r>
              <a:rPr lang="hr-HR" sz="1600" dirty="0" smtClean="0">
                <a:latin typeface="Calibri" pitchFamily="34" charset="0"/>
              </a:rPr>
              <a:t>im</a:t>
            </a:r>
            <a:r>
              <a:rPr lang="vi-VN" sz="1600" dirty="0" smtClean="0">
                <a:latin typeface="Calibri" pitchFamily="34" charset="0"/>
              </a:rPr>
              <a:t> politik</a:t>
            </a:r>
            <a:r>
              <a:rPr lang="hr-HR" sz="1600" dirty="0" smtClean="0">
                <a:latin typeface="Calibri" pitchFamily="34" charset="0"/>
              </a:rPr>
              <a:t>ama</a:t>
            </a:r>
            <a:r>
              <a:rPr lang="vi-VN" sz="1600" dirty="0" smtClean="0">
                <a:latin typeface="Calibri" pitchFamily="34" charset="0"/>
              </a:rPr>
              <a:t>, kao što su prostorno razvojne politike.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914400"/>
            <a:ext cx="3661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Rezultati procjene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Utjecaj Strategije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</p:spTree>
    <p:extLst>
      <p:ext uri="{BB962C8B-B14F-4D97-AF65-F5344CB8AC3E}">
        <p14:creationId xmlns:p14="http://schemas.microsoft.com/office/powerpoint/2010/main" val="7543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Θέση περιεχομένου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3962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vi-VN" sz="1600" b="1" dirty="0" smtClean="0">
                <a:latin typeface="Calibri" pitchFamily="34" charset="0"/>
              </a:rPr>
              <a:t>Materijalna dobra: </a:t>
            </a:r>
            <a:r>
              <a:rPr lang="vi-VN" sz="1600" dirty="0" smtClean="0">
                <a:latin typeface="Calibri" pitchFamily="34" charset="0"/>
              </a:rPr>
              <a:t>Većina mjera predviđenih u </a:t>
            </a:r>
            <a:r>
              <a:rPr lang="hr-HR" sz="1600" dirty="0" smtClean="0">
                <a:latin typeface="Calibri" pitchFamily="34" charset="0"/>
              </a:rPr>
              <a:t>SPR</a:t>
            </a:r>
            <a:r>
              <a:rPr lang="vi-VN" sz="1600" dirty="0" smtClean="0">
                <a:latin typeface="Calibri" pitchFamily="34" charset="0"/>
              </a:rPr>
              <a:t> </a:t>
            </a:r>
            <a:r>
              <a:rPr lang="hr-HR" sz="1600" dirty="0" smtClean="0">
                <a:latin typeface="Calibri" pitchFamily="34" charset="0"/>
              </a:rPr>
              <a:t>odnose se na obnovu</a:t>
            </a:r>
            <a:r>
              <a:rPr lang="vi-VN" sz="1600" dirty="0" smtClean="0">
                <a:latin typeface="Calibri" pitchFamily="34" charset="0"/>
              </a:rPr>
              <a:t>, poboljšanje i modernizaciju postojeće infrastrukture. To je u skladu s cilj</a:t>
            </a:r>
            <a:r>
              <a:rPr lang="hr-HR" sz="1600" dirty="0" smtClean="0">
                <a:latin typeface="Calibri" pitchFamily="34" charset="0"/>
              </a:rPr>
              <a:t>evima SPUO</a:t>
            </a:r>
            <a:r>
              <a:rPr lang="vi-VN" sz="1600" dirty="0" smtClean="0">
                <a:latin typeface="Calibri" pitchFamily="34" charset="0"/>
              </a:rPr>
              <a:t> </a:t>
            </a:r>
            <a:r>
              <a:rPr lang="hr-HR" sz="1600" dirty="0" smtClean="0">
                <a:latin typeface="Calibri" pitchFamily="34" charset="0"/>
              </a:rPr>
              <a:t>najboljeg </a:t>
            </a:r>
            <a:r>
              <a:rPr lang="vi-VN" sz="1600" dirty="0" smtClean="0">
                <a:latin typeface="Calibri" pitchFamily="34" charset="0"/>
              </a:rPr>
              <a:t>korištenj</a:t>
            </a:r>
            <a:r>
              <a:rPr lang="hr-HR" sz="1600" dirty="0" smtClean="0">
                <a:latin typeface="Calibri" pitchFamily="34" charset="0"/>
              </a:rPr>
              <a:t>a</a:t>
            </a:r>
            <a:r>
              <a:rPr lang="vi-VN" sz="1600" dirty="0" smtClean="0">
                <a:latin typeface="Calibri" pitchFamily="34" charset="0"/>
              </a:rPr>
              <a:t> postojeće infrastrukture, a time </a:t>
            </a:r>
            <a:r>
              <a:rPr lang="hr-HR" sz="1600" dirty="0" smtClean="0">
                <a:latin typeface="Calibri" pitchFamily="34" charset="0"/>
              </a:rPr>
              <a:t>se i</a:t>
            </a:r>
            <a:r>
              <a:rPr lang="vi-VN" sz="1600" dirty="0" smtClean="0">
                <a:latin typeface="Calibri" pitchFamily="34" charset="0"/>
              </a:rPr>
              <a:t> utjecaj smatra pozitivnim. Što se tiče promocije održivog razvoja nove infrastrukture, utjecaj može biti negativan, s obzirom na činjenicu da </a:t>
            </a:r>
            <a:r>
              <a:rPr lang="hr-HR" sz="1600" dirty="0" smtClean="0">
                <a:latin typeface="Calibri" pitchFamily="34" charset="0"/>
              </a:rPr>
              <a:t>će</a:t>
            </a:r>
            <a:r>
              <a:rPr lang="vi-VN" sz="1600" dirty="0" smtClean="0">
                <a:latin typeface="Calibri" pitchFamily="34" charset="0"/>
              </a:rPr>
              <a:t> nužnost građevinskog materijala dovesti do povećanja potražnje za izgradnju osnovnih materijala (poput pijeska, vapnenca i sl.), koj</a:t>
            </a:r>
            <a:r>
              <a:rPr lang="hr-HR" sz="1600" dirty="0" smtClean="0">
                <a:latin typeface="Calibri" pitchFamily="34" charset="0"/>
              </a:rPr>
              <a:t>i</a:t>
            </a:r>
            <a:r>
              <a:rPr lang="vi-VN" sz="1600" dirty="0" smtClean="0">
                <a:latin typeface="Calibri" pitchFamily="34" charset="0"/>
              </a:rPr>
              <a:t> mogu unazaditi određena područja (područje</a:t>
            </a:r>
            <a:r>
              <a:rPr lang="hr-HR" sz="1600" dirty="0" smtClean="0">
                <a:latin typeface="Calibri" pitchFamily="34" charset="0"/>
              </a:rPr>
              <a:t>bja vađe</a:t>
            </a:r>
            <a:r>
              <a:rPr lang="vi-VN" sz="1600" dirty="0" smtClean="0">
                <a:latin typeface="Calibri" pitchFamily="34" charset="0"/>
              </a:rPr>
              <a:t>). </a:t>
            </a:r>
            <a:endParaRPr lang="hr-HR" sz="1600" dirty="0" smtClean="0">
              <a:latin typeface="Calibri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endParaRPr lang="vi-VN" sz="1600" dirty="0" smtClean="0">
              <a:latin typeface="Calibri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vi-VN" sz="1600" b="1" dirty="0" smtClean="0">
                <a:latin typeface="Calibri" pitchFamily="34" charset="0"/>
              </a:rPr>
              <a:t>Proizvodni otpad: </a:t>
            </a:r>
            <a:r>
              <a:rPr lang="hr-HR" sz="1600" dirty="0" smtClean="0">
                <a:latin typeface="Calibri" pitchFamily="34" charset="0"/>
              </a:rPr>
              <a:t>g</a:t>
            </a:r>
            <a:r>
              <a:rPr lang="vi-VN" sz="1600" dirty="0" smtClean="0">
                <a:latin typeface="Calibri" pitchFamily="34" charset="0"/>
              </a:rPr>
              <a:t>lavni utjecaji </a:t>
            </a:r>
            <a:r>
              <a:rPr lang="hr-HR" sz="1600" dirty="0" smtClean="0">
                <a:latin typeface="Calibri" pitchFamily="34" charset="0"/>
              </a:rPr>
              <a:t>vezan uz </a:t>
            </a:r>
            <a:r>
              <a:rPr lang="vi-VN" sz="1600" dirty="0" smtClean="0">
                <a:latin typeface="Calibri" pitchFamily="34" charset="0"/>
              </a:rPr>
              <a:t>proizvodn</a:t>
            </a:r>
            <a:r>
              <a:rPr lang="hr-HR" sz="1600" dirty="0" smtClean="0">
                <a:latin typeface="Calibri" pitchFamily="34" charset="0"/>
              </a:rPr>
              <a:t>ju</a:t>
            </a:r>
            <a:r>
              <a:rPr lang="vi-VN" sz="1600" dirty="0" smtClean="0">
                <a:latin typeface="Calibri" pitchFamily="34" charset="0"/>
              </a:rPr>
              <a:t> otpada </a:t>
            </a:r>
            <a:r>
              <a:rPr lang="hr-HR" sz="1600" dirty="0" smtClean="0">
                <a:latin typeface="Calibri" pitchFamily="34" charset="0"/>
              </a:rPr>
              <a:t>tiče se</a:t>
            </a:r>
            <a:r>
              <a:rPr lang="vi-VN" sz="1600" dirty="0" smtClean="0">
                <a:latin typeface="Calibri" pitchFamily="34" charset="0"/>
              </a:rPr>
              <a:t> izgradnja predviđene infrastrukture za sve sektore, tijekom koje će biti proizveden</a:t>
            </a:r>
            <a:r>
              <a:rPr lang="hr-HR" sz="1600" dirty="0" smtClean="0">
                <a:latin typeface="Calibri" pitchFamily="34" charset="0"/>
              </a:rPr>
              <a:t>e</a:t>
            </a:r>
            <a:r>
              <a:rPr lang="vi-VN" sz="1600" dirty="0" smtClean="0">
                <a:latin typeface="Calibri" pitchFamily="34" charset="0"/>
              </a:rPr>
              <a:t> velike količine </a:t>
            </a:r>
            <a:r>
              <a:rPr lang="hr-HR" sz="1600" dirty="0" smtClean="0">
                <a:latin typeface="Calibri" pitchFamily="34" charset="0"/>
              </a:rPr>
              <a:t>građevinskog </a:t>
            </a:r>
            <a:r>
              <a:rPr lang="vi-VN" sz="1600" dirty="0" smtClean="0">
                <a:latin typeface="Calibri" pitchFamily="34" charset="0"/>
              </a:rPr>
              <a:t>otpada. Negativni utjecaji predviđa </a:t>
            </a:r>
            <a:r>
              <a:rPr lang="hr-HR" sz="1600" dirty="0" smtClean="0">
                <a:latin typeface="Calibri" pitchFamily="34" charset="0"/>
              </a:rPr>
              <a:t>se zbog korištenja </a:t>
            </a:r>
            <a:r>
              <a:rPr lang="vi-VN" sz="1600" dirty="0" smtClean="0">
                <a:latin typeface="Calibri" pitchFamily="34" charset="0"/>
              </a:rPr>
              <a:t>željezničkog prometa, kao i </a:t>
            </a:r>
            <a:r>
              <a:rPr lang="hr-HR" sz="1600" dirty="0" smtClean="0">
                <a:latin typeface="Calibri" pitchFamily="34" charset="0"/>
              </a:rPr>
              <a:t>riječnih i </a:t>
            </a:r>
            <a:r>
              <a:rPr lang="vi-VN" sz="1600" dirty="0" smtClean="0">
                <a:latin typeface="Calibri" pitchFamily="34" charset="0"/>
              </a:rPr>
              <a:t>pomorskih lučkih djelatnosti. </a:t>
            </a:r>
            <a:endParaRPr lang="hr-HR" sz="1600" dirty="0" smtClean="0">
              <a:latin typeface="Calibri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endParaRPr lang="vi-VN" sz="1600" dirty="0" smtClean="0">
              <a:latin typeface="Calibri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vi-VN" sz="1600" b="1" dirty="0" smtClean="0">
                <a:latin typeface="Calibri" pitchFamily="34" charset="0"/>
              </a:rPr>
              <a:t>Stanovništvo: </a:t>
            </a:r>
            <a:r>
              <a:rPr lang="hr-HR" sz="1600" dirty="0" smtClean="0">
                <a:latin typeface="Calibri" pitchFamily="34" charset="0"/>
              </a:rPr>
              <a:t>SPR</a:t>
            </a:r>
            <a:r>
              <a:rPr lang="vi-VN" sz="1600" dirty="0" smtClean="0">
                <a:latin typeface="Calibri" pitchFamily="34" charset="0"/>
              </a:rPr>
              <a:t> promovira održiv načina prijevoza, a očekuje se kako bi </a:t>
            </a:r>
            <a:r>
              <a:rPr lang="hr-HR" sz="1600" dirty="0" smtClean="0">
                <a:latin typeface="Calibri" pitchFamily="34" charset="0"/>
              </a:rPr>
              <a:t>će </a:t>
            </a:r>
            <a:r>
              <a:rPr lang="vi-VN" sz="1600" dirty="0" smtClean="0">
                <a:latin typeface="Calibri" pitchFamily="34" charset="0"/>
              </a:rPr>
              <a:t>se smanji</a:t>
            </a:r>
            <a:r>
              <a:rPr lang="hr-HR" sz="1600" dirty="0" smtClean="0">
                <a:latin typeface="Calibri" pitchFamily="34" charset="0"/>
              </a:rPr>
              <a:t>ti</a:t>
            </a:r>
            <a:r>
              <a:rPr lang="vi-VN" sz="1600" dirty="0" smtClean="0">
                <a:latin typeface="Calibri" pitchFamily="34" charset="0"/>
              </a:rPr>
              <a:t> rizik za ljudsko zdravlje zbog zagađenja zraka. </a:t>
            </a:r>
            <a:endParaRPr lang="hr-HR" sz="1600" dirty="0" smtClean="0">
              <a:latin typeface="Calibri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endParaRPr lang="vi-VN" sz="1600" dirty="0" smtClean="0">
              <a:latin typeface="Calibri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vi-VN" sz="1600" b="1" dirty="0" smtClean="0">
                <a:latin typeface="Calibri" pitchFamily="34" charset="0"/>
              </a:rPr>
              <a:t>Sigurnost: </a:t>
            </a:r>
            <a:r>
              <a:rPr lang="hr-HR" sz="1600" dirty="0" smtClean="0">
                <a:latin typeface="Calibri" pitchFamily="34" charset="0"/>
              </a:rPr>
              <a:t>SPR</a:t>
            </a:r>
            <a:r>
              <a:rPr lang="vi-VN" sz="1600" dirty="0" smtClean="0">
                <a:latin typeface="Calibri" pitchFamily="34" charset="0"/>
              </a:rPr>
              <a:t> ima pozitivne učinke na sigurnost prometa zbog ublažavanja i obnov</a:t>
            </a:r>
            <a:r>
              <a:rPr lang="hr-HR" sz="1600" dirty="0" smtClean="0">
                <a:latin typeface="Calibri" pitchFamily="34" charset="0"/>
              </a:rPr>
              <a:t>e</a:t>
            </a:r>
            <a:r>
              <a:rPr lang="vi-VN" sz="1600" dirty="0" smtClean="0">
                <a:latin typeface="Calibri" pitchFamily="34" charset="0"/>
              </a:rPr>
              <a:t> prometne mreže, obnavljanj</a:t>
            </a:r>
            <a:r>
              <a:rPr lang="hr-HR" sz="1600" dirty="0" smtClean="0">
                <a:latin typeface="Calibri" pitchFamily="34" charset="0"/>
              </a:rPr>
              <a:t>a</a:t>
            </a:r>
            <a:r>
              <a:rPr lang="vi-VN" sz="1600" dirty="0" smtClean="0">
                <a:latin typeface="Calibri" pitchFamily="34" charset="0"/>
              </a:rPr>
              <a:t> flote, kao i promicanj</a:t>
            </a:r>
            <a:r>
              <a:rPr lang="hr-HR" sz="1600" dirty="0" smtClean="0">
                <a:latin typeface="Calibri" pitchFamily="34" charset="0"/>
              </a:rPr>
              <a:t>a</a:t>
            </a:r>
            <a:r>
              <a:rPr lang="vi-VN" sz="1600" dirty="0" smtClean="0">
                <a:latin typeface="Calibri" pitchFamily="34" charset="0"/>
              </a:rPr>
              <a:t> specifičnih mjera koje će osigurati prometnu sigurnost.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3661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Rezultati procjene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Utjecaj Strategije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14400"/>
            <a:ext cx="299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Mjere ublažavanja-preporuke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 useBgFill="1"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267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vi-VN" sz="1600" dirty="0" smtClean="0">
                <a:latin typeface="Calibri" pitchFamily="34" charset="0"/>
              </a:rPr>
              <a:t>Pažljivo projektiranje sve planirane infrastrukture. Odredbe SPR </a:t>
            </a:r>
            <a:r>
              <a:rPr lang="hr-HR" sz="1600" dirty="0" smtClean="0">
                <a:latin typeface="Calibri" pitchFamily="34" charset="0"/>
              </a:rPr>
              <a:t>u postupcima</a:t>
            </a:r>
            <a:r>
              <a:rPr lang="vi-VN" sz="1600" dirty="0" smtClean="0">
                <a:latin typeface="Calibri" pitchFamily="34" charset="0"/>
              </a:rPr>
              <a:t> </a:t>
            </a:r>
            <a:r>
              <a:rPr lang="hr-HR" sz="1600" dirty="0" smtClean="0">
                <a:latin typeface="Calibri" pitchFamily="34" charset="0"/>
              </a:rPr>
              <a:t>određivanja</a:t>
            </a:r>
            <a:r>
              <a:rPr lang="vi-VN" sz="1600" dirty="0" smtClean="0">
                <a:latin typeface="Calibri" pitchFamily="34" charset="0"/>
              </a:rPr>
              <a:t> nužnost i isplativost infrastrukture (posebno za sektor cestovnog</a:t>
            </a:r>
            <a:r>
              <a:rPr lang="hr-HR" sz="1600" dirty="0" smtClean="0">
                <a:latin typeface="Calibri" pitchFamily="34" charset="0"/>
              </a:rPr>
              <a:t> prometa</a:t>
            </a:r>
            <a:r>
              <a:rPr lang="vi-VN" sz="1600" dirty="0" smtClean="0">
                <a:latin typeface="Calibri" pitchFamily="34" charset="0"/>
              </a:rPr>
              <a:t>) trebale bi biti prioritet. </a:t>
            </a:r>
            <a:endParaRPr lang="hr-HR" sz="16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1600" dirty="0" smtClean="0">
                <a:latin typeface="Calibri" pitchFamily="34" charset="0"/>
              </a:rPr>
              <a:t>Mjere SPR vezane uz </a:t>
            </a:r>
            <a:r>
              <a:rPr lang="vi-VN" sz="1600" dirty="0" smtClean="0">
                <a:latin typeface="Calibri" pitchFamily="34" charset="0"/>
              </a:rPr>
              <a:t>poboljšanja </a:t>
            </a:r>
            <a:r>
              <a:rPr lang="hr-HR" sz="1600" dirty="0" smtClean="0">
                <a:latin typeface="Calibri" pitchFamily="34" charset="0"/>
              </a:rPr>
              <a:t>zaštite okoliša, kao što su </a:t>
            </a:r>
            <a:r>
              <a:rPr lang="vi-VN" sz="1600" dirty="0" smtClean="0">
                <a:latin typeface="Calibri" pitchFamily="34" charset="0"/>
              </a:rPr>
              <a:t>mjere za promicanje energetske učinkovitosti, korištenje alternativnih goriva, kao i mjere za reorganizaciju prometn</a:t>
            </a:r>
            <a:r>
              <a:rPr lang="hr-HR" sz="1600" dirty="0" smtClean="0">
                <a:latin typeface="Calibri" pitchFamily="34" charset="0"/>
              </a:rPr>
              <a:t>og </a:t>
            </a:r>
            <a:r>
              <a:rPr lang="vi-VN" sz="1600" dirty="0" smtClean="0">
                <a:latin typeface="Calibri" pitchFamily="34" charset="0"/>
              </a:rPr>
              <a:t> sektor</a:t>
            </a:r>
            <a:r>
              <a:rPr lang="hr-HR" sz="1600" dirty="0" smtClean="0">
                <a:latin typeface="Calibri" pitchFamily="34" charset="0"/>
              </a:rPr>
              <a:t>a</a:t>
            </a:r>
            <a:r>
              <a:rPr lang="vi-VN" sz="1600" dirty="0" smtClean="0">
                <a:latin typeface="Calibri" pitchFamily="34" charset="0"/>
              </a:rPr>
              <a:t> mora</a:t>
            </a:r>
            <a:r>
              <a:rPr lang="hr-HR" sz="1600" dirty="0" smtClean="0">
                <a:latin typeface="Calibri" pitchFamily="34" charset="0"/>
              </a:rPr>
              <a:t>ju</a:t>
            </a:r>
            <a:r>
              <a:rPr lang="vi-VN" sz="1600" dirty="0" smtClean="0">
                <a:latin typeface="Calibri" pitchFamily="34" charset="0"/>
              </a:rPr>
              <a:t> biti prioritet. </a:t>
            </a:r>
          </a:p>
          <a:p>
            <a:pPr lvl="0">
              <a:buFont typeface="Wingdings" pitchFamily="2" charset="2"/>
              <a:buChar char="Ø"/>
            </a:pPr>
            <a:r>
              <a:rPr lang="vi-VN" sz="1600" dirty="0" smtClean="0">
                <a:latin typeface="Calibri" pitchFamily="34" charset="0"/>
              </a:rPr>
              <a:t>Mjere SPR </a:t>
            </a:r>
            <a:r>
              <a:rPr lang="hr-HR" sz="1600" dirty="0" smtClean="0">
                <a:latin typeface="Calibri" pitchFamily="34" charset="0"/>
              </a:rPr>
              <a:t>i njihova provedba  moraju biti u skadu s ostalim strategijama kao što je Strategiija prostornog uređenja </a:t>
            </a:r>
          </a:p>
          <a:p>
            <a:pPr lvl="0">
              <a:buFont typeface="Wingdings" pitchFamily="2" charset="2"/>
              <a:buChar char="Ø"/>
            </a:pPr>
            <a:r>
              <a:rPr lang="vi-VN" sz="1600" dirty="0" smtClean="0">
                <a:latin typeface="Calibri" pitchFamily="34" charset="0"/>
              </a:rPr>
              <a:t>Donošenje dobrih praksi građenja za sve građevinske radove, kako bi se smanjil</a:t>
            </a:r>
            <a:r>
              <a:rPr lang="hr-HR" sz="1600" dirty="0" smtClean="0">
                <a:latin typeface="Calibri" pitchFamily="34" charset="0"/>
              </a:rPr>
              <a:t>e</a:t>
            </a:r>
            <a:r>
              <a:rPr lang="vi-VN" sz="1600" dirty="0" smtClean="0">
                <a:latin typeface="Calibri" pitchFamily="34" charset="0"/>
              </a:rPr>
              <a:t> emisija u zrak, emisije stakleničkih plinova, onečišćenje vode i tla </a:t>
            </a:r>
            <a:r>
              <a:rPr lang="hr-HR" sz="1600" dirty="0" smtClean="0">
                <a:latin typeface="Calibri" pitchFamily="34" charset="0"/>
              </a:rPr>
              <a:t>od </a:t>
            </a:r>
            <a:r>
              <a:rPr lang="vi-VN" sz="1600" dirty="0" smtClean="0">
                <a:latin typeface="Calibri" pitchFamily="34" charset="0"/>
              </a:rPr>
              <a:t>izlijevanja, prekomjern</a:t>
            </a:r>
            <a:r>
              <a:rPr lang="hr-HR" sz="1600" dirty="0" smtClean="0">
                <a:latin typeface="Calibri" pitchFamily="34" charset="0"/>
              </a:rPr>
              <a:t>e ra</a:t>
            </a:r>
            <a:r>
              <a:rPr lang="vi-VN" sz="1600" dirty="0" smtClean="0">
                <a:latin typeface="Calibri" pitchFamily="34" charset="0"/>
              </a:rPr>
              <a:t>zin</a:t>
            </a:r>
            <a:r>
              <a:rPr lang="hr-HR" sz="1600" dirty="0" smtClean="0">
                <a:latin typeface="Calibri" pitchFamily="34" charset="0"/>
              </a:rPr>
              <a:t>e</a:t>
            </a:r>
            <a:r>
              <a:rPr lang="vi-VN" sz="1600" dirty="0" smtClean="0">
                <a:latin typeface="Calibri" pitchFamily="34" charset="0"/>
              </a:rPr>
              <a:t> buke itd. </a:t>
            </a:r>
          </a:p>
          <a:p>
            <a:pPr lvl="0">
              <a:buFont typeface="Wingdings" pitchFamily="2" charset="2"/>
              <a:buChar char="Ø"/>
            </a:pPr>
            <a:r>
              <a:rPr lang="vi-VN" sz="1600" dirty="0" smtClean="0">
                <a:latin typeface="Calibri" pitchFamily="34" charset="0"/>
              </a:rPr>
              <a:t>Usvajanje europskih i međunarodnih standarda zaštite okoliša i znanja o prevenciji i ublažavanju nepovoljnih utjecaja na okoliš</a:t>
            </a:r>
            <a:endParaRPr lang="el-GR" sz="16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14400"/>
            <a:ext cx="299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Mjere ublažavanja-preporuke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676400"/>
            <a:ext cx="8686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 smtClean="0">
                <a:latin typeface="Calibri" pitchFamily="34" charset="0"/>
              </a:rPr>
              <a:t>Usvajanje mjera za sprečavanje/smanjenje štetnog utjecaja na zaštićena područja i kulturn</a:t>
            </a:r>
            <a:r>
              <a:rPr lang="hr-HR" sz="1600" dirty="0" smtClean="0">
                <a:latin typeface="Calibri" pitchFamily="34" charset="0"/>
              </a:rPr>
              <a:t>u</a:t>
            </a:r>
            <a:r>
              <a:rPr lang="vi-VN" sz="1600" dirty="0" smtClean="0">
                <a:latin typeface="Calibri" pitchFamily="34" charset="0"/>
              </a:rPr>
              <a:t> baštin</a:t>
            </a:r>
            <a:r>
              <a:rPr lang="hr-HR" sz="1600" dirty="0" smtClean="0">
                <a:latin typeface="Calibri" pitchFamily="34" charset="0"/>
              </a:rPr>
              <a:t>u</a:t>
            </a:r>
            <a:r>
              <a:rPr lang="vi-VN" sz="1600" dirty="0" smtClean="0">
                <a:latin typeface="Calibri" pitchFamily="34" charset="0"/>
              </a:rPr>
              <a:t>.</a:t>
            </a:r>
            <a:r>
              <a:rPr lang="hr-HR" sz="1600" dirty="0" smtClean="0">
                <a:latin typeface="Calibri" pitchFamily="34" charset="0"/>
              </a:rPr>
              <a:t> </a:t>
            </a:r>
            <a:r>
              <a:rPr lang="vi-VN" sz="1600" dirty="0" smtClean="0">
                <a:latin typeface="Calibri" pitchFamily="34" charset="0"/>
              </a:rPr>
              <a:t>Zaštita izuzetne prirodne i kulturne sredine Hrvats</a:t>
            </a:r>
            <a:r>
              <a:rPr lang="hr-HR" sz="1600" dirty="0" smtClean="0">
                <a:latin typeface="Calibri" pitchFamily="34" charset="0"/>
              </a:rPr>
              <a:t>ke,</a:t>
            </a:r>
            <a:r>
              <a:rPr lang="vi-VN" sz="1600" dirty="0" smtClean="0">
                <a:latin typeface="Calibri" pitchFamily="34" charset="0"/>
              </a:rPr>
              <a:t> treba</a:t>
            </a:r>
            <a:r>
              <a:rPr lang="hr-HR" sz="1600" dirty="0" smtClean="0">
                <a:latin typeface="Calibri" pitchFamily="34" charset="0"/>
              </a:rPr>
              <a:t>la</a:t>
            </a:r>
            <a:r>
              <a:rPr lang="vi-VN" sz="1600" dirty="0" smtClean="0">
                <a:latin typeface="Calibri" pitchFamily="34" charset="0"/>
              </a:rPr>
              <a:t> </a:t>
            </a:r>
            <a:r>
              <a:rPr lang="hr-HR" sz="1600" dirty="0" smtClean="0">
                <a:latin typeface="Calibri" pitchFamily="34" charset="0"/>
              </a:rPr>
              <a:t>bi </a:t>
            </a:r>
            <a:r>
              <a:rPr lang="vi-VN" sz="1600" dirty="0" smtClean="0">
                <a:latin typeface="Calibri" pitchFamily="34" charset="0"/>
              </a:rPr>
              <a:t>biti </a:t>
            </a:r>
            <a:r>
              <a:rPr lang="hr-HR" sz="1600" dirty="0" smtClean="0">
                <a:latin typeface="Calibri" pitchFamily="34" charset="0"/>
              </a:rPr>
              <a:t>kamen temeljac </a:t>
            </a:r>
            <a:r>
              <a:rPr lang="vi-VN" sz="1600" dirty="0" smtClean="0">
                <a:latin typeface="Calibri" pitchFamily="34" charset="0"/>
              </a:rPr>
              <a:t>za intervencije. </a:t>
            </a:r>
          </a:p>
          <a:p>
            <a:r>
              <a:rPr lang="vi-VN" sz="1600" dirty="0" smtClean="0">
                <a:latin typeface="Calibri" pitchFamily="34" charset="0"/>
              </a:rPr>
              <a:t>Detaljne mjere ublažavanja treba</a:t>
            </a:r>
            <a:r>
              <a:rPr lang="hr-HR" sz="1600" dirty="0" smtClean="0">
                <a:latin typeface="Calibri" pitchFamily="34" charset="0"/>
              </a:rPr>
              <a:t>ju </a:t>
            </a:r>
            <a:r>
              <a:rPr lang="vi-VN" sz="1600" dirty="0" smtClean="0">
                <a:latin typeface="Calibri" pitchFamily="34" charset="0"/>
              </a:rPr>
              <a:t>biti </a:t>
            </a:r>
            <a:r>
              <a:rPr lang="hr-HR" sz="1600" dirty="0" smtClean="0">
                <a:latin typeface="Calibri" pitchFamily="34" charset="0"/>
              </a:rPr>
              <a:t>prikazane</a:t>
            </a:r>
            <a:r>
              <a:rPr lang="vi-VN" sz="1600" dirty="0" smtClean="0">
                <a:latin typeface="Calibri" pitchFamily="34" charset="0"/>
              </a:rPr>
              <a:t> </a:t>
            </a:r>
            <a:r>
              <a:rPr lang="hr-HR" sz="1600" dirty="0" smtClean="0">
                <a:latin typeface="Calibri" pitchFamily="34" charset="0"/>
              </a:rPr>
              <a:t> u fazama dobivanja </a:t>
            </a:r>
            <a:r>
              <a:rPr lang="vi-VN" sz="1600" dirty="0" smtClean="0">
                <a:latin typeface="Calibri" pitchFamily="34" charset="0"/>
              </a:rPr>
              <a:t>okoliš</a:t>
            </a:r>
            <a:r>
              <a:rPr lang="hr-HR" sz="1600" dirty="0" smtClean="0">
                <a:latin typeface="Calibri" pitchFamily="34" charset="0"/>
              </a:rPr>
              <a:t>nih</a:t>
            </a:r>
            <a:r>
              <a:rPr lang="vi-VN" sz="1600" dirty="0" smtClean="0">
                <a:latin typeface="Calibri" pitchFamily="34" charset="0"/>
              </a:rPr>
              <a:t> dozvola</a:t>
            </a:r>
            <a:r>
              <a:rPr lang="hr-HR" sz="1600" dirty="0" smtClean="0">
                <a:latin typeface="Calibri" pitchFamily="34" charset="0"/>
              </a:rPr>
              <a:t> za svaku intervenciju koja je rezultat provedbe SPR</a:t>
            </a:r>
            <a:r>
              <a:rPr lang="vi-VN" sz="1600" dirty="0" smtClean="0">
                <a:latin typeface="Calibri" pitchFamily="34" charset="0"/>
              </a:rPr>
              <a:t>. Poseb</a:t>
            </a:r>
            <a:r>
              <a:rPr lang="hr-HR" sz="1600" dirty="0" smtClean="0">
                <a:latin typeface="Calibri" pitchFamily="34" charset="0"/>
              </a:rPr>
              <a:t>an</a:t>
            </a:r>
            <a:r>
              <a:rPr lang="vi-VN" sz="1600" dirty="0" smtClean="0">
                <a:latin typeface="Calibri" pitchFamily="34" charset="0"/>
              </a:rPr>
              <a:t> naglasak treba dati u slučaju blizin</a:t>
            </a:r>
            <a:r>
              <a:rPr lang="hr-HR" sz="1600" dirty="0" smtClean="0">
                <a:latin typeface="Calibri" pitchFamily="34" charset="0"/>
              </a:rPr>
              <a:t>e </a:t>
            </a:r>
            <a:r>
              <a:rPr lang="vi-VN" sz="1600" dirty="0" smtClean="0">
                <a:latin typeface="Calibri" pitchFamily="34" charset="0"/>
              </a:rPr>
              <a:t>zaštićenih područja. </a:t>
            </a:r>
            <a:endParaRPr lang="hr-HR" sz="1600" dirty="0" smtClean="0">
              <a:latin typeface="Calibri" pitchFamily="34" charset="0"/>
            </a:endParaRPr>
          </a:p>
          <a:p>
            <a:endParaRPr lang="vi-VN" sz="1600" dirty="0" smtClean="0">
              <a:latin typeface="Calibri" pitchFamily="34" charset="0"/>
            </a:endParaRPr>
          </a:p>
          <a:p>
            <a:r>
              <a:rPr lang="hr-HR" sz="1600" dirty="0" smtClean="0">
                <a:latin typeface="Calibri" pitchFamily="34" charset="0"/>
              </a:rPr>
              <a:t>SPR</a:t>
            </a:r>
            <a:r>
              <a:rPr lang="vi-VN" sz="1600" dirty="0" smtClean="0">
                <a:latin typeface="Calibri" pitchFamily="34" charset="0"/>
              </a:rPr>
              <a:t> i </a:t>
            </a:r>
            <a:r>
              <a:rPr lang="hr-HR" sz="1600" dirty="0" smtClean="0">
                <a:latin typeface="Calibri" pitchFamily="34" charset="0"/>
              </a:rPr>
              <a:t>njezin utjecaj n</a:t>
            </a:r>
            <a:r>
              <a:rPr lang="vi-VN" sz="1600" dirty="0" smtClean="0">
                <a:latin typeface="Calibri" pitchFamily="34" charset="0"/>
              </a:rPr>
              <a:t>a okoliš mora se pratiti putem programa praćenja: </a:t>
            </a:r>
            <a:endParaRPr lang="hr-HR" sz="1600" dirty="0" smtClean="0">
              <a:latin typeface="Calibri" pitchFamily="34" charset="0"/>
            </a:endParaRPr>
          </a:p>
          <a:p>
            <a:endParaRPr lang="vi-VN" sz="1600" dirty="0" smtClean="0">
              <a:latin typeface="Calibri" pitchFamily="34" charset="0"/>
            </a:endParaRPr>
          </a:p>
          <a:p>
            <a:pPr marL="361950" indent="-361950">
              <a:buFont typeface="Wingdings" pitchFamily="2" charset="2"/>
              <a:buChar char="Ø"/>
            </a:pPr>
            <a:r>
              <a:rPr lang="hr-HR" sz="1600" dirty="0" smtClean="0">
                <a:latin typeface="Calibri" pitchFamily="34" charset="0"/>
              </a:rPr>
              <a:t>sukladno </a:t>
            </a:r>
            <a:r>
              <a:rPr lang="vi-VN" sz="1600" dirty="0" smtClean="0">
                <a:latin typeface="Calibri" pitchFamily="34" charset="0"/>
              </a:rPr>
              <a:t>postup</a:t>
            </a:r>
            <a:r>
              <a:rPr lang="hr-HR" sz="1600" dirty="0" smtClean="0">
                <a:latin typeface="Calibri" pitchFamily="34" charset="0"/>
              </a:rPr>
              <a:t>cima</a:t>
            </a:r>
            <a:r>
              <a:rPr lang="vi-VN" sz="1600" dirty="0" smtClean="0">
                <a:latin typeface="Calibri" pitchFamily="34" charset="0"/>
              </a:rPr>
              <a:t> koji u zemlji već postoje u okviru drugih politika i zahtjeva zakonodavst</a:t>
            </a:r>
            <a:r>
              <a:rPr lang="hr-HR" sz="1600" dirty="0" smtClean="0">
                <a:latin typeface="Calibri" pitchFamily="34" charset="0"/>
              </a:rPr>
              <a:t>ava</a:t>
            </a:r>
            <a:endParaRPr lang="vi-VN" sz="1600" dirty="0" smtClean="0">
              <a:latin typeface="Calibri" pitchFamily="34" charset="0"/>
            </a:endParaRPr>
          </a:p>
          <a:p>
            <a:pPr marL="361950" indent="-361950">
              <a:buFont typeface="Wingdings" pitchFamily="2" charset="2"/>
              <a:buChar char="Ø"/>
            </a:pPr>
            <a:r>
              <a:rPr lang="hr-HR" sz="1600" dirty="0" smtClean="0">
                <a:latin typeface="Calibri" pitchFamily="34" charset="0"/>
              </a:rPr>
              <a:t>na način da se n</a:t>
            </a:r>
            <a:r>
              <a:rPr lang="vi-VN" sz="1600" dirty="0" smtClean="0">
                <a:latin typeface="Calibri" pitchFamily="34" charset="0"/>
              </a:rPr>
              <a:t>ajbolje iskorist</a:t>
            </a:r>
            <a:r>
              <a:rPr lang="hr-HR" sz="1600" dirty="0" smtClean="0">
                <a:latin typeface="Calibri" pitchFamily="34" charset="0"/>
              </a:rPr>
              <a:t>i</a:t>
            </a:r>
            <a:r>
              <a:rPr lang="vi-VN" sz="1600" dirty="0" smtClean="0">
                <a:latin typeface="Calibri" pitchFamily="34" charset="0"/>
              </a:rPr>
              <a:t> provedb</a:t>
            </a:r>
            <a:r>
              <a:rPr lang="hr-HR" sz="1600" dirty="0" smtClean="0">
                <a:latin typeface="Calibri" pitchFamily="34" charset="0"/>
              </a:rPr>
              <a:t>a</a:t>
            </a:r>
            <a:r>
              <a:rPr lang="vi-VN" sz="1600" dirty="0" smtClean="0">
                <a:latin typeface="Calibri" pitchFamily="34" charset="0"/>
              </a:rPr>
              <a:t> predviđenih mjera za prikupljanje podataka 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hr-HR" sz="1600" dirty="0" smtClean="0">
                <a:latin typeface="Calibri" pitchFamily="34" charset="0"/>
              </a:rPr>
              <a:t>u </a:t>
            </a:r>
            <a:r>
              <a:rPr lang="vi-VN" sz="1600" dirty="0" smtClean="0">
                <a:latin typeface="Calibri" pitchFamily="34" charset="0"/>
              </a:rPr>
              <a:t>skladu </a:t>
            </a:r>
            <a:r>
              <a:rPr lang="hr-HR" sz="1600" dirty="0" smtClean="0">
                <a:latin typeface="Calibri" pitchFamily="34" charset="0"/>
              </a:rPr>
              <a:t>je </a:t>
            </a:r>
            <a:r>
              <a:rPr lang="vi-VN" sz="1600" dirty="0" smtClean="0">
                <a:latin typeface="Calibri" pitchFamily="34" charset="0"/>
              </a:rPr>
              <a:t>s odredbama zakonodavstva Republike Hrvatske i EU.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2667002"/>
            <a:ext cx="8229600" cy="683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b="1" i="1" dirty="0" smtClean="0">
                <a:solidFill>
                  <a:schemeClr val="tx2">
                    <a:lumMod val="75000"/>
                  </a:schemeClr>
                </a:solidFill>
              </a:rPr>
              <a:t>HVALA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! </a:t>
            </a:r>
            <a:endParaRPr lang="en-US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 algn="ctr">
              <a:buNone/>
            </a:pPr>
            <a:endParaRPr lang="en-US" sz="2000" dirty="0" smtClean="0"/>
          </a:p>
          <a:p>
            <a:pPr lvl="1" algn="ctr"/>
            <a:endParaRPr lang="en-US" sz="2000" dirty="0" smtClean="0"/>
          </a:p>
          <a:p>
            <a:pPr algn="ctr"/>
            <a:endParaRPr lang="el-GR" sz="2400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</p:spTree>
    <p:extLst>
      <p:ext uri="{BB962C8B-B14F-4D97-AF65-F5344CB8AC3E}">
        <p14:creationId xmlns:p14="http://schemas.microsoft.com/office/powerpoint/2010/main" val="611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  <p:sp useBgFill="1"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Ciljevi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Opći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cilj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400" dirty="0" smtClean="0"/>
              <a:t>strateške procjene utjecaja na okoliš (SPUO)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/>
              <a:t>stvoriti</a:t>
            </a:r>
            <a:r>
              <a:rPr lang="en-US" sz="2400" dirty="0"/>
              <a:t> </a:t>
            </a:r>
            <a:r>
              <a:rPr lang="en-US" sz="2400" dirty="0" err="1"/>
              <a:t>uvjete</a:t>
            </a:r>
            <a:r>
              <a:rPr lang="en-US" sz="2400" dirty="0"/>
              <a:t> za </a:t>
            </a:r>
            <a:r>
              <a:rPr lang="en-US" sz="2400" dirty="0" err="1"/>
              <a:t>učinkovit</a:t>
            </a:r>
            <a:r>
              <a:rPr lang="en-US" sz="2400" dirty="0"/>
              <a:t> </a:t>
            </a:r>
            <a:r>
              <a:rPr lang="en-US" sz="2400" dirty="0" err="1"/>
              <a:t>razvoj</a:t>
            </a:r>
            <a:r>
              <a:rPr lang="en-US" sz="2400" dirty="0"/>
              <a:t> </a:t>
            </a:r>
            <a:r>
              <a:rPr lang="en-US" sz="2400" dirty="0" err="1"/>
              <a:t>prometnog</a:t>
            </a:r>
            <a:r>
              <a:rPr lang="en-US" sz="2400" dirty="0"/>
              <a:t> </a:t>
            </a:r>
            <a:r>
              <a:rPr lang="en-US" sz="2400" dirty="0" err="1"/>
              <a:t>sektora</a:t>
            </a:r>
            <a:r>
              <a:rPr lang="en-US" sz="2400" dirty="0"/>
              <a:t> u </a:t>
            </a:r>
            <a:r>
              <a:rPr lang="en-US" sz="2400" dirty="0" err="1"/>
              <a:t>Republici</a:t>
            </a:r>
            <a:r>
              <a:rPr lang="en-US" sz="2400" dirty="0"/>
              <a:t> </a:t>
            </a:r>
            <a:r>
              <a:rPr lang="en-US" sz="2400" dirty="0" err="1"/>
              <a:t>Hrvatskoj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omogućiti</a:t>
            </a:r>
            <a:r>
              <a:rPr lang="en-US" sz="2400" dirty="0"/>
              <a:t> </a:t>
            </a:r>
            <a:r>
              <a:rPr lang="en-US" sz="2400" dirty="0" err="1"/>
              <a:t>planiranje</a:t>
            </a:r>
            <a:r>
              <a:rPr lang="en-US" sz="2400" dirty="0"/>
              <a:t> </a:t>
            </a:r>
            <a:r>
              <a:rPr lang="en-US" sz="2400" dirty="0" err="1"/>
              <a:t>infrastrukturnih</a:t>
            </a:r>
            <a:r>
              <a:rPr lang="en-US" sz="2400" dirty="0"/>
              <a:t> </a:t>
            </a:r>
            <a:r>
              <a:rPr lang="en-US" sz="2400" dirty="0" err="1"/>
              <a:t>ulaganja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temelju</a:t>
            </a:r>
            <a:r>
              <a:rPr lang="en-US" sz="2400" dirty="0"/>
              <a:t> </a:t>
            </a:r>
            <a:r>
              <a:rPr lang="en-US" sz="2400" dirty="0" err="1"/>
              <a:t>nove</a:t>
            </a:r>
            <a:r>
              <a:rPr lang="en-US" sz="2400" dirty="0"/>
              <a:t> </a:t>
            </a:r>
            <a:r>
              <a:rPr lang="en-US" sz="2400" dirty="0" err="1"/>
              <a:t>Strategije</a:t>
            </a:r>
            <a:r>
              <a:rPr lang="en-US" sz="2400" dirty="0"/>
              <a:t> </a:t>
            </a:r>
            <a:r>
              <a:rPr lang="en-US" sz="2400" dirty="0" err="1"/>
              <a:t>prometnog</a:t>
            </a:r>
            <a:r>
              <a:rPr lang="en-US" sz="2400" dirty="0"/>
              <a:t> </a:t>
            </a:r>
            <a:r>
              <a:rPr lang="en-US" sz="2400" dirty="0" err="1" smtClean="0"/>
              <a:t>razv</a:t>
            </a:r>
            <a:r>
              <a:rPr lang="hr-HR" sz="2400" dirty="0" err="1" smtClean="0"/>
              <a:t>oja</a:t>
            </a:r>
            <a:r>
              <a:rPr lang="en-US" sz="2400" dirty="0" smtClean="0"/>
              <a:t>, </a:t>
            </a:r>
            <a:r>
              <a:rPr lang="en-US" sz="2400" dirty="0" err="1"/>
              <a:t>uzimajući</a:t>
            </a:r>
            <a:r>
              <a:rPr lang="en-US" sz="2400" dirty="0"/>
              <a:t> u </a:t>
            </a:r>
            <a:r>
              <a:rPr lang="en-US" sz="2400" dirty="0" err="1"/>
              <a:t>obzir</a:t>
            </a:r>
            <a:r>
              <a:rPr lang="en-US" sz="2400" dirty="0"/>
              <a:t> </a:t>
            </a:r>
            <a:r>
              <a:rPr lang="en-US" sz="2400" dirty="0" err="1"/>
              <a:t>aspekte</a:t>
            </a:r>
            <a:r>
              <a:rPr lang="en-US" sz="2400" dirty="0"/>
              <a:t> </a:t>
            </a:r>
            <a:r>
              <a:rPr lang="en-US" sz="2400" dirty="0" err="1"/>
              <a:t>zaštite</a:t>
            </a:r>
            <a:r>
              <a:rPr lang="en-US" sz="2400" dirty="0"/>
              <a:t> </a:t>
            </a:r>
            <a:r>
              <a:rPr lang="en-US" sz="2400" dirty="0" err="1"/>
              <a:t>okoliša</a:t>
            </a:r>
            <a:endParaRPr lang="en-US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551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381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Proces izrade  </a:t>
            </a:r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SPUO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06909"/>
              </p:ext>
            </p:extLst>
          </p:nvPr>
        </p:nvGraphicFramePr>
        <p:xfrm>
          <a:off x="457200" y="1600200"/>
          <a:ext cx="8382000" cy="4145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8638"/>
                <a:gridCol w="6343362"/>
              </a:tblGrid>
              <a:tr h="304800">
                <a:tc>
                  <a:txBody>
                    <a:bodyPr/>
                    <a:lstStyle/>
                    <a:p>
                      <a:pPr marL="571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Ocjena o potrebi</a:t>
                      </a:r>
                      <a:endParaRPr lang="hr-H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Da li je Strateška procjena utjecaja na okoliš potrebna?</a:t>
                      </a:r>
                      <a:endParaRPr lang="hr-HR" sz="1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3405">
                <a:tc>
                  <a:txBody>
                    <a:bodyPr/>
                    <a:lstStyle/>
                    <a:p>
                      <a:pPr marL="571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Djelokrug </a:t>
                      </a:r>
                      <a:r>
                        <a:rPr lang="hr-HR" sz="1400" dirty="0" smtClean="0">
                          <a:effectLst/>
                        </a:rPr>
                        <a:t>i sadržaj </a:t>
                      </a:r>
                      <a:endParaRPr lang="hr-HR" sz="1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Font typeface="Wingdings"/>
                        <a:buChar char=""/>
                      </a:pPr>
                      <a:r>
                        <a:rPr lang="hr-HR" sz="1400" dirty="0">
                          <a:effectLst/>
                        </a:rPr>
                        <a:t>Koji su prometni/ciljevi zaštite okoliša infrastrukturnog plana ?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Font typeface="Wingdings"/>
                        <a:buChar char=""/>
                      </a:pPr>
                      <a:r>
                        <a:rPr lang="hr-HR" sz="1400" dirty="0">
                          <a:effectLst/>
                        </a:rPr>
                        <a:t>Kojim pitanjima bi se procjena trebala baviti?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Font typeface="Wingdings"/>
                        <a:buChar char=""/>
                      </a:pPr>
                      <a:r>
                        <a:rPr lang="hr-HR" sz="1400" dirty="0">
                          <a:effectLst/>
                        </a:rPr>
                        <a:t>Koja metoda procjene je izvediva s raspoloživim podacima?</a:t>
                      </a:r>
                      <a:endParaRPr lang="hr-HR" sz="1400" dirty="0">
                        <a:effectLst/>
                        <a:latin typeface="Wingding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5940">
                <a:tc>
                  <a:txBody>
                    <a:bodyPr/>
                    <a:lstStyle/>
                    <a:p>
                      <a:pPr marL="571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Procjena utjecaja na okoliš</a:t>
                      </a:r>
                      <a:endParaRPr lang="hr-HR" sz="1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Font typeface="Wingdings"/>
                        <a:buChar char=""/>
                      </a:pPr>
                      <a:r>
                        <a:rPr lang="hr-HR" sz="1400" dirty="0">
                          <a:effectLst/>
                        </a:rPr>
                        <a:t>Koliko su značajni utjecaji?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Font typeface="Wingdings"/>
                        <a:buChar char=""/>
                      </a:pPr>
                      <a:r>
                        <a:rPr lang="hr-HR" sz="1400" dirty="0">
                          <a:effectLst/>
                        </a:rPr>
                        <a:t>Kako se to može smanjiti, ukoliko bude potrebno?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Font typeface="Wingdings"/>
                        <a:buChar char=""/>
                      </a:pPr>
                      <a:r>
                        <a:rPr lang="hr-HR" sz="1400" dirty="0">
                          <a:effectLst/>
                        </a:rPr>
                        <a:t>Kako to nadzirati nakon donošenja odluke?</a:t>
                      </a:r>
                      <a:endParaRPr lang="hr-HR" sz="1400" dirty="0">
                        <a:effectLst/>
                        <a:latin typeface="Wingding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4840">
                <a:tc>
                  <a:txBody>
                    <a:bodyPr/>
                    <a:lstStyle/>
                    <a:p>
                      <a:pPr marL="571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Pregled</a:t>
                      </a:r>
                      <a:endParaRPr lang="hr-HR" sz="1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Font typeface="Wingdings"/>
                        <a:buChar char=""/>
                      </a:pPr>
                      <a:r>
                        <a:rPr lang="hr-HR" sz="1400" dirty="0">
                          <a:effectLst/>
                        </a:rPr>
                        <a:t>Da li je izvješće razumljivo i nepristrano?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Font typeface="Wingdings"/>
                        <a:buChar char=""/>
                      </a:pPr>
                      <a:r>
                        <a:rPr lang="hr-HR" sz="1400" dirty="0">
                          <a:effectLst/>
                        </a:rPr>
                        <a:t>Jesu li raspravljena sva relevantna pitanja, uključujući alternative ?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Font typeface="Wingdings"/>
                        <a:buChar char=""/>
                      </a:pPr>
                      <a:r>
                        <a:rPr lang="hr-HR" sz="1400" dirty="0">
                          <a:effectLst/>
                        </a:rPr>
                        <a:t>Jesu li prognoze i povezane metode jasno predstavljene?</a:t>
                      </a:r>
                      <a:endParaRPr lang="hr-HR" sz="1400" dirty="0">
                        <a:effectLst/>
                        <a:latin typeface="Wingding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3560">
                <a:tc>
                  <a:txBody>
                    <a:bodyPr/>
                    <a:lstStyle/>
                    <a:p>
                      <a:pPr marL="571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Provedba i praćenje</a:t>
                      </a:r>
                      <a:endParaRPr lang="hr-HR" sz="1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Font typeface="Wingdings"/>
                        <a:buChar char=""/>
                      </a:pPr>
                      <a:r>
                        <a:rPr lang="hr-HR" sz="1400" dirty="0">
                          <a:effectLst/>
                        </a:rPr>
                        <a:t>Je li posve jasno kako će se provesti plan prometne infrastrukture?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Font typeface="Wingdings"/>
                        <a:buChar char=""/>
                      </a:pPr>
                      <a:r>
                        <a:rPr lang="hr-HR" sz="1400" dirty="0">
                          <a:effectLst/>
                        </a:rPr>
                        <a:t>Jesu li prijedlozi za praćenje jasno predstavljeni ?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Font typeface="Wingdings"/>
                        <a:buChar char=""/>
                      </a:pPr>
                      <a:r>
                        <a:rPr lang="hr-HR" sz="1400" dirty="0">
                          <a:effectLst/>
                        </a:rPr>
                        <a:t>Postoje li mehanizmi za ispravljanje neprihvatljivih aspekata?</a:t>
                      </a:r>
                      <a:endParaRPr lang="hr-HR" sz="1400" dirty="0">
                        <a:effectLst/>
                        <a:latin typeface="Wingding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571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Konzultacije i sudjelovanje</a:t>
                      </a:r>
                      <a:endParaRPr lang="hr-HR" sz="1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Font typeface="Wingdings"/>
                        <a:buChar char=""/>
                      </a:pPr>
                      <a:r>
                        <a:rPr lang="hr-HR" sz="1400" dirty="0">
                          <a:effectLst/>
                        </a:rPr>
                        <a:t>Postoji li plan javnog sudjelovanja?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Font typeface="Wingdings"/>
                        <a:buChar char=""/>
                      </a:pPr>
                      <a:r>
                        <a:rPr lang="hr-HR" sz="1400" dirty="0">
                          <a:effectLst/>
                        </a:rPr>
                        <a:t>Postoji li postupak komunikacije s vlastima druge države u slučaju  prekograničnog koridora?</a:t>
                      </a:r>
                      <a:endParaRPr lang="hr-HR" sz="1400" dirty="0">
                        <a:effectLst/>
                        <a:latin typeface="Wingding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1020">
                <a:tc>
                  <a:txBody>
                    <a:bodyPr/>
                    <a:lstStyle/>
                    <a:p>
                      <a:pPr marL="571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Donošenje odluka</a:t>
                      </a:r>
                      <a:endParaRPr lang="hr-HR" sz="14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Font typeface="Wingdings"/>
                        <a:buChar char=""/>
                      </a:pPr>
                      <a:r>
                        <a:rPr lang="hr-HR" sz="1400" dirty="0">
                          <a:effectLst/>
                        </a:rPr>
                        <a:t> Da li je SEA integrirana u proces planiranja?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Font typeface="Wingdings"/>
                        <a:buChar char=""/>
                      </a:pPr>
                      <a:r>
                        <a:rPr lang="hr-HR" sz="1400" dirty="0">
                          <a:effectLst/>
                        </a:rPr>
                        <a:t>Da li je SEA povezana s ostalim vrstama procjene?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Font typeface="Wingdings"/>
                        <a:buChar char=""/>
                      </a:pPr>
                      <a:r>
                        <a:rPr lang="hr-HR" sz="1400" dirty="0">
                          <a:effectLst/>
                        </a:rPr>
                        <a:t> Da li je SEA potpuno uzeta u obzir prilikom donošenja mišljenja?</a:t>
                      </a:r>
                      <a:endParaRPr lang="hr-HR" sz="1400" dirty="0">
                        <a:effectLst/>
                        <a:latin typeface="Wingding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6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838200"/>
            <a:ext cx="22098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500" b="1" dirty="0" smtClean="0">
                <a:solidFill>
                  <a:schemeClr val="accent2">
                    <a:lumMod val="75000"/>
                  </a:schemeClr>
                </a:solidFill>
              </a:rPr>
              <a:t>Međuodnos procesa  </a:t>
            </a:r>
            <a:r>
              <a:rPr lang="hr-HR" sz="1500" b="1" dirty="0">
                <a:solidFill>
                  <a:schemeClr val="accent2">
                    <a:lumMod val="75000"/>
                  </a:schemeClr>
                </a:solidFill>
              </a:rPr>
              <a:t>izrade </a:t>
            </a:r>
            <a:r>
              <a:rPr lang="hr-HR" sz="1500" b="1" dirty="0" smtClean="0">
                <a:solidFill>
                  <a:schemeClr val="accent2">
                    <a:lumMod val="75000"/>
                  </a:schemeClr>
                </a:solidFill>
              </a:rPr>
              <a:t> Strategije i  SPUO</a:t>
            </a:r>
            <a:endParaRPr lang="en-US" sz="1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09613"/>
            <a:ext cx="548640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9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6482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Metodologija procjene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ciljevi Strategije u odnosu na ciljeve SPUO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cilj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procijeniti kompatibilnost ciljeva strategije u odnosu na ciljeve SPUO</a:t>
            </a:r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metodologija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:	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631186"/>
              </p:ext>
            </p:extLst>
          </p:nvPr>
        </p:nvGraphicFramePr>
        <p:xfrm>
          <a:off x="1219200" y="2362200"/>
          <a:ext cx="6934200" cy="289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321"/>
                <a:gridCol w="6153879"/>
              </a:tblGrid>
              <a:tr h="4007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400" b="0" dirty="0">
                          <a:solidFill>
                            <a:schemeClr val="tx1"/>
                          </a:solidFill>
                          <a:effectLst/>
                        </a:rPr>
                        <a:t>ciljevi su snažno kompatibilni (u izravnom su odnosu, točnije ispunjenje jednog cilja vodi k ispunjenju drugog cilja)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</a:rPr>
                        <a:t>ciljevi su djelomično kompatibilni (u neizravnom su odnosu, točnije ispunjenje jednog cilja ima rezultate koji promiču ispunjenje drugih)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</a:rPr>
                        <a:t>kompatibilnost je nesigurna (odnosno kompatibilnost ovisi o tome kako je ispunjen, može imati pozitivne i negativne rezultate)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0" marT="0" marB="0" anchor="ctr"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</a:rPr>
                        <a:t>nema očitih odnosa između ovih </a:t>
                      </a:r>
                      <a:r>
                        <a:rPr lang="hr-HR" sz="1400" dirty="0" smtClean="0">
                          <a:solidFill>
                            <a:schemeClr val="tx1"/>
                          </a:solidFill>
                          <a:effectLst/>
                        </a:rPr>
                        <a:t>ciljeva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0" marT="0" marB="0" anchor="ctr"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</a:rPr>
                        <a:t>ciljevi su </a:t>
                      </a:r>
                      <a:r>
                        <a:rPr lang="hr-HR" sz="1400" dirty="0" smtClean="0">
                          <a:solidFill>
                            <a:schemeClr val="tx1"/>
                          </a:solidFill>
                          <a:effectLst/>
                        </a:rPr>
                        <a:t>nekompatibilni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</p:spTree>
    <p:extLst>
      <p:ext uri="{BB962C8B-B14F-4D97-AF65-F5344CB8AC3E}">
        <p14:creationId xmlns:p14="http://schemas.microsoft.com/office/powerpoint/2010/main" val="18897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1648" y="762000"/>
            <a:ext cx="82296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Procjena rezultata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Procjena alternativa (varijanti)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28600" y="1295400"/>
            <a:ext cx="7315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chemeClr val="tx2">
                    <a:lumMod val="75000"/>
                  </a:schemeClr>
                </a:solidFill>
              </a:rPr>
              <a:t>Za svaki SPR cilj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hr-HR" sz="1600" b="1" dirty="0" smtClean="0">
                <a:solidFill>
                  <a:schemeClr val="tx2">
                    <a:lumMod val="75000"/>
                  </a:schemeClr>
                </a:solidFill>
              </a:rPr>
              <a:t>Opće mjere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 lvl="1" indent="-228600">
              <a:buFont typeface="Wingdings" pitchFamily="2" charset="2"/>
              <a:buChar char="Ø"/>
            </a:pPr>
            <a:r>
              <a:rPr lang="hr-HR" sz="1600" dirty="0" smtClean="0"/>
              <a:t>visoka razina unutarnje kompatibilnosti</a:t>
            </a:r>
            <a:r>
              <a:rPr lang="en-GB" sz="1600" dirty="0" smtClean="0"/>
              <a:t>, </a:t>
            </a:r>
            <a:endParaRPr lang="en-GB" sz="1600" dirty="0"/>
          </a:p>
          <a:p>
            <a:pPr lvl="1" indent="-228600">
              <a:buFont typeface="Wingdings" pitchFamily="2" charset="2"/>
              <a:buChar char="Ø"/>
            </a:pPr>
            <a:r>
              <a:rPr lang="hr-HR" sz="1600" dirty="0" smtClean="0"/>
              <a:t>sukladni jedni s drugima</a:t>
            </a:r>
            <a:r>
              <a:rPr lang="en-GB" sz="1600" dirty="0" smtClean="0"/>
              <a:t> </a:t>
            </a:r>
            <a:endParaRPr lang="hr-HR" sz="1600" dirty="0" smtClean="0"/>
          </a:p>
          <a:p>
            <a:pPr lvl="1" indent="-228600">
              <a:buFont typeface="Wingdings" pitchFamily="2" charset="2"/>
              <a:buChar char="Ø"/>
            </a:pPr>
            <a:r>
              <a:rPr lang="hr-HR" sz="1600" dirty="0" smtClean="0"/>
              <a:t>dokazano da su potrebni bez obzira na konačnu odluku o preferiranom vidu</a:t>
            </a:r>
          </a:p>
          <a:p>
            <a:pPr lvl="1" indent="-228600">
              <a:buFont typeface="Wingdings" pitchFamily="2" charset="2"/>
              <a:buChar char="Ø"/>
            </a:pPr>
            <a:r>
              <a:rPr lang="hr-HR" sz="1600" dirty="0" smtClean="0"/>
              <a:t>nisu sukladni ni jednoj grupi mjera</a:t>
            </a:r>
          </a:p>
          <a:p>
            <a:pPr marL="228600" lvl="1" indent="-228600">
              <a:buFont typeface="Wingdings" pitchFamily="2" charset="2"/>
              <a:buChar char="Ø"/>
            </a:pPr>
            <a:r>
              <a:rPr lang="hr-HR" sz="1600" b="1" dirty="0" smtClean="0">
                <a:solidFill>
                  <a:schemeClr val="tx2">
                    <a:lumMod val="75000"/>
                  </a:schemeClr>
                </a:solidFill>
              </a:rPr>
              <a:t>Varijantne (alternativne) mjere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lvl="1" indent="-228600">
              <a:buFont typeface="Wingdings" pitchFamily="2" charset="2"/>
              <a:buChar char="Ø"/>
            </a:pPr>
            <a:r>
              <a:rPr lang="hr-HR" sz="1600" dirty="0" smtClean="0"/>
              <a:t>Može omogućiti napredak u ostvarenju cilja SPR</a:t>
            </a:r>
            <a:endParaRPr lang="en-GB" sz="1600" dirty="0"/>
          </a:p>
        </p:txBody>
      </p:sp>
      <p:sp>
        <p:nvSpPr>
          <p:cNvPr id="6" name="Pravokutnik 5"/>
          <p:cNvSpPr/>
          <p:nvPr/>
        </p:nvSpPr>
        <p:spPr>
          <a:xfrm>
            <a:off x="228600" y="3657600"/>
            <a:ext cx="32099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Cilj</a:t>
            </a:r>
            <a:r>
              <a:rPr lang="hr-HR" sz="1600" dirty="0"/>
              <a:t>: ispitati sukladnost </a:t>
            </a:r>
            <a:r>
              <a:rPr lang="hr-HR" sz="1600" dirty="0" smtClean="0"/>
              <a:t>varijantnih mjera </a:t>
            </a:r>
            <a:r>
              <a:rPr lang="hr-HR" sz="1600" dirty="0"/>
              <a:t>sa SPUO ciljevima i potencijalnu nužnosti da ih se uključi u osnovne mjere Strategije </a:t>
            </a:r>
            <a:endParaRPr lang="hr-HR" sz="1600" dirty="0" smtClean="0"/>
          </a:p>
          <a:p>
            <a:endParaRPr lang="hr-HR" sz="1600" dirty="0"/>
          </a:p>
          <a:p>
            <a:r>
              <a:rPr lang="hr-HR" sz="1600" dirty="0"/>
              <a:t>Metodologija: </a:t>
            </a:r>
            <a:r>
              <a:rPr lang="hr-HR" sz="1600" dirty="0" smtClean="0"/>
              <a:t>varijantne </a:t>
            </a:r>
            <a:r>
              <a:rPr lang="hr-HR" sz="1600" dirty="0"/>
              <a:t>mjere ocjenjuju se prema ljestvici:</a:t>
            </a:r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93609"/>
              </p:ext>
            </p:extLst>
          </p:nvPr>
        </p:nvGraphicFramePr>
        <p:xfrm>
          <a:off x="3657600" y="3648075"/>
          <a:ext cx="5411470" cy="195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480187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Potpuno u skladu s ciljevima SPUO </a:t>
                      </a:r>
                      <a:r>
                        <a:rPr lang="hr-HR" sz="1100" dirty="0" smtClean="0">
                          <a:effectLst/>
                        </a:rPr>
                        <a:t>-treba </a:t>
                      </a:r>
                      <a:r>
                        <a:rPr lang="hr-HR" sz="1100" dirty="0">
                          <a:effectLst/>
                        </a:rPr>
                        <a:t>ga </a:t>
                      </a:r>
                      <a:r>
                        <a:rPr lang="hr-HR" sz="1100" dirty="0" smtClean="0">
                          <a:effectLst/>
                        </a:rPr>
                        <a:t>uključiti u set mjera</a:t>
                      </a:r>
                      <a:endParaRPr lang="hr-HR" sz="1100" dirty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Promiče </a:t>
                      </a:r>
                      <a:r>
                        <a:rPr lang="hr-HR" sz="1100" dirty="0">
                          <a:effectLst/>
                        </a:rPr>
                        <a:t>implementaciju ciljeva Strategije </a:t>
                      </a:r>
                      <a:r>
                        <a:rPr lang="hr-HR" sz="1100" dirty="0" smtClean="0">
                          <a:effectLst/>
                        </a:rPr>
                        <a:t>– potrebno je razmisliti o uključivanju u set mjera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Nesigurno je hoće li </a:t>
                      </a:r>
                      <a:r>
                        <a:rPr lang="hr-HR" sz="1100" dirty="0" smtClean="0">
                          <a:effectLst/>
                        </a:rPr>
                        <a:t>izvršenje promicati </a:t>
                      </a:r>
                      <a:r>
                        <a:rPr lang="hr-HR" sz="1100" dirty="0">
                          <a:effectLst/>
                        </a:rPr>
                        <a:t>ispunjenje ciljeva Strateške procjene utjecaja na okoliš (može imati pozitivan i negativan utjecaj ovisno o načinu implementacije)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Nema odnosa s ciljevima SPUO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Suprotno ciljevima SPUO</a:t>
                      </a:r>
                      <a:endParaRPr lang="hr-H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</p:spTree>
    <p:extLst>
      <p:ext uri="{BB962C8B-B14F-4D97-AF65-F5344CB8AC3E}">
        <p14:creationId xmlns:p14="http://schemas.microsoft.com/office/powerpoint/2010/main" val="38525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685800"/>
            <a:ext cx="8229600" cy="51054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Metodologija procjene - Mjere </a:t>
            </a:r>
            <a:endParaRPr lang="hr-H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1800" b="1" dirty="0" smtClean="0">
                <a:solidFill>
                  <a:schemeClr val="tx2">
                    <a:lumMod val="75000"/>
                  </a:schemeClr>
                </a:solidFill>
              </a:rPr>
              <a:t>Cilj</a:t>
            </a:r>
            <a:r>
              <a:rPr lang="hr-HR" sz="1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hr-HR" sz="2000" dirty="0"/>
              <a:t>procijeniti značajne pozitivne </a:t>
            </a:r>
            <a:r>
              <a:rPr lang="hr-HR" sz="2000" dirty="0" smtClean="0"/>
              <a:t>i/ili </a:t>
            </a:r>
            <a:r>
              <a:rPr lang="hr-HR" sz="2000" dirty="0"/>
              <a:t>negativne učinke specifičnih prijedloga sadržanih u </a:t>
            </a:r>
            <a:r>
              <a:rPr lang="hr-HR" sz="2000" dirty="0" smtClean="0"/>
              <a:t>Strategiji u odnosu na relevantne ciljeve </a:t>
            </a:r>
            <a:r>
              <a:rPr lang="hr-HR" sz="2000" dirty="0"/>
              <a:t>zaštite okoliša. </a:t>
            </a:r>
            <a:endParaRPr lang="hr-HR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r-HR" sz="1800" b="1" dirty="0" smtClean="0">
                <a:solidFill>
                  <a:schemeClr val="tx2">
                    <a:lumMod val="75000"/>
                  </a:schemeClr>
                </a:solidFill>
              </a:rPr>
              <a:t>Metodologija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/>
          </a:p>
        </p:txBody>
      </p:sp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994685"/>
              </p:ext>
            </p:extLst>
          </p:nvPr>
        </p:nvGraphicFramePr>
        <p:xfrm>
          <a:off x="685800" y="2514600"/>
          <a:ext cx="7543800" cy="3352800"/>
        </p:xfrm>
        <a:graphic>
          <a:graphicData uri="http://schemas.openxmlformats.org/drawingml/2006/table">
            <a:tbl>
              <a:tblPr firstRow="1" firstCol="1" bandRow="1"/>
              <a:tblGrid>
                <a:gridCol w="2514600"/>
                <a:gridCol w="2514600"/>
                <a:gridCol w="2514600"/>
              </a:tblGrid>
              <a:tr h="227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Karakter utjecaja</a:t>
                      </a:r>
                      <a:endParaRPr lang="hr-HR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Simboli</a:t>
                      </a:r>
                      <a:endParaRPr lang="hr-HR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Objašnjenje</a:t>
                      </a:r>
                      <a:endParaRPr lang="hr-HR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</a:tr>
              <a:tr h="22780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Vjerojatnost</a:t>
                      </a:r>
                      <a:endParaRPr lang="hr-HR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!!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Vrlo vjerojatno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780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!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Vjerojatno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227806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Skala</a:t>
                      </a:r>
                      <a:endParaRPr lang="hr-HR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_ _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Velika skala negativno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780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Negativno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22780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 +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Velika skala pozitivno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780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Pozitivno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22780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hr-HR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Neutralno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780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Učestalost / trajanje</a:t>
                      </a:r>
                      <a:endParaRPr lang="hr-HR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&gt;&gt; 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Često do konstantno / Dugotrajno do stalno 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22780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&gt; 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Povremeno / kratkotrajno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780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Reverzibilnost</a:t>
                      </a:r>
                      <a:endParaRPr lang="hr-HR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IR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Ireverzibilno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22780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Reverzibilno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6191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Nesigurnost (u svim navedenim slučajevima)</a:t>
                      </a:r>
                      <a:endParaRPr lang="hr-HR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Mogući utjecaj potpuno ovisi o uvjetima implementacije (može biti pozitivan ili negativan)</a:t>
                      </a:r>
                    </a:p>
                  </a:txBody>
                  <a:tcPr marL="63207" marR="632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</a:tbl>
          </a:graphicData>
        </a:graphic>
      </p:graphicFrame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</p:spTree>
    <p:extLst>
      <p:ext uri="{BB962C8B-B14F-4D97-AF65-F5344CB8AC3E}">
        <p14:creationId xmlns:p14="http://schemas.microsoft.com/office/powerpoint/2010/main" val="35299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990600"/>
            <a:ext cx="85344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Opći cilj: </a:t>
            </a:r>
            <a:r>
              <a:rPr lang="hr-HR" dirty="0" smtClean="0"/>
              <a:t>postizanje učinkovitog i održivog prometnog sustava na području Republike Hrvatske, uzimajući u obzir novu ulogu zemlje nakon ulaska u Europsku uniju u srpnju 2013. </a:t>
            </a:r>
          </a:p>
          <a:p>
            <a:endParaRPr lang="hr-HR" dirty="0" smtClean="0"/>
          </a:p>
          <a:p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Glavna načela Strategije :</a:t>
            </a:r>
          </a:p>
          <a:p>
            <a:endParaRPr lang="hr-HR" dirty="0" smtClean="0"/>
          </a:p>
          <a:p>
            <a:pPr marL="895350" indent="-361950">
              <a:spcBef>
                <a:spcPts val="600"/>
              </a:spcBef>
              <a:buFont typeface="Wingdings" pitchFamily="2" charset="2"/>
              <a:buChar char="v"/>
            </a:pPr>
            <a:r>
              <a:rPr lang="hr-HR" sz="1600" dirty="0" smtClean="0"/>
              <a:t>Zaštititi okoliš </a:t>
            </a:r>
          </a:p>
          <a:p>
            <a:pPr marL="895350" indent="-361950">
              <a:spcBef>
                <a:spcPts val="600"/>
              </a:spcBef>
              <a:buFont typeface="Wingdings" pitchFamily="2" charset="2"/>
              <a:buChar char="v"/>
            </a:pPr>
            <a:r>
              <a:rPr lang="hr-HR" sz="1600" dirty="0" smtClean="0"/>
              <a:t>Osigurati sigurnost </a:t>
            </a:r>
          </a:p>
          <a:p>
            <a:pPr marL="895350" indent="-361950">
              <a:spcBef>
                <a:spcPts val="600"/>
              </a:spcBef>
              <a:buFont typeface="Wingdings" pitchFamily="2" charset="2"/>
              <a:buChar char="v"/>
            </a:pPr>
            <a:r>
              <a:rPr lang="hr-HR" sz="1600" dirty="0" smtClean="0"/>
              <a:t>Osigurati učinkovitost </a:t>
            </a:r>
          </a:p>
          <a:p>
            <a:pPr marL="895350" indent="-361950">
              <a:spcBef>
                <a:spcPts val="600"/>
              </a:spcBef>
              <a:buFont typeface="Wingdings" pitchFamily="2" charset="2"/>
              <a:buChar char="v"/>
            </a:pPr>
            <a:r>
              <a:rPr lang="hr-HR" sz="1600" dirty="0" smtClean="0"/>
              <a:t>Osigurati financijsku održivost </a:t>
            </a:r>
          </a:p>
          <a:p>
            <a:pPr marL="895350" indent="-361950">
              <a:spcBef>
                <a:spcPts val="600"/>
              </a:spcBef>
              <a:buFont typeface="Wingdings" pitchFamily="2" charset="2"/>
              <a:buChar char="v"/>
            </a:pPr>
            <a:r>
              <a:rPr lang="hr-HR" sz="1600" dirty="0" smtClean="0"/>
              <a:t>Poboljšati dostupnost i društvenu uključenost </a:t>
            </a:r>
          </a:p>
          <a:p>
            <a:pPr marL="895350" indent="-361950">
              <a:spcBef>
                <a:spcPts val="600"/>
              </a:spcBef>
              <a:buFont typeface="Wingdings" pitchFamily="2" charset="2"/>
              <a:buChar char="v"/>
            </a:pPr>
            <a:r>
              <a:rPr lang="hr-HR" sz="1600" dirty="0" smtClean="0"/>
              <a:t>Poboljšati energetsku učinkovitost </a:t>
            </a:r>
          </a:p>
          <a:p>
            <a:pPr marL="895350" indent="-361950">
              <a:spcBef>
                <a:spcPts val="600"/>
              </a:spcBef>
              <a:buFont typeface="Wingdings" pitchFamily="2" charset="2"/>
              <a:buChar char="v"/>
            </a:pPr>
            <a:r>
              <a:rPr lang="hr-HR" sz="1600" dirty="0" smtClean="0"/>
              <a:t>Poboljšati podjeli u korist javnog prijevoza i okolišno prihvatljivijih načina prometa (pječaćenje i bicikliranje) </a:t>
            </a:r>
          </a:p>
          <a:p>
            <a:pPr marL="895350" indent="-361950">
              <a:spcBef>
                <a:spcPts val="600"/>
              </a:spcBef>
              <a:buFont typeface="Wingdings" pitchFamily="2" charset="2"/>
              <a:buChar char="v"/>
            </a:pPr>
            <a:r>
              <a:rPr lang="hr-HR" sz="1600" dirty="0" smtClean="0"/>
              <a:t>Povećati razinu usluge </a:t>
            </a:r>
          </a:p>
          <a:p>
            <a:pPr marL="895350" indent="-361950">
              <a:spcBef>
                <a:spcPts val="600"/>
              </a:spcBef>
              <a:buFont typeface="Wingdings" pitchFamily="2" charset="2"/>
              <a:buChar char="v"/>
            </a:pPr>
            <a:r>
              <a:rPr lang="hr-HR" sz="1600" dirty="0" smtClean="0"/>
              <a:t>Osigurati kvalitetu usluge </a:t>
            </a:r>
          </a:p>
          <a:p>
            <a:pPr marL="895350" indent="-361950">
              <a:spcBef>
                <a:spcPts val="600"/>
              </a:spcBef>
              <a:buFont typeface="Wingdings" pitchFamily="2" charset="2"/>
              <a:buChar char="v"/>
            </a:pPr>
            <a:r>
              <a:rPr lang="hr-HR" sz="1600" dirty="0" smtClean="0"/>
              <a:t>Osigurati interoperabilnost sustava</a:t>
            </a:r>
            <a:endParaRPr lang="hr-HR" sz="1600" dirty="0"/>
          </a:p>
        </p:txBody>
      </p:sp>
      <p:sp>
        <p:nvSpPr>
          <p:cNvPr id="8" name="Rectangle 7"/>
          <p:cNvSpPr/>
          <p:nvPr/>
        </p:nvSpPr>
        <p:spPr>
          <a:xfrm>
            <a:off x="457200" y="685800"/>
            <a:ext cx="327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Strategija prometnog razvoja RH</a:t>
            </a:r>
          </a:p>
        </p:txBody>
      </p:sp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hr-HR" sz="1600" i="1" dirty="0"/>
              <a:t>"Podrška u pripremi </a:t>
            </a:r>
            <a:r>
              <a:rPr lang="hr-HR" sz="1600" i="1" dirty="0" smtClean="0"/>
              <a:t>strateške procjene </a:t>
            </a:r>
            <a:r>
              <a:rPr lang="hr-HR" sz="1600" i="1" dirty="0"/>
              <a:t>utjecaja na okoliš </a:t>
            </a:r>
            <a:r>
              <a:rPr lang="hr-HR" sz="1600" i="1" dirty="0" smtClean="0"/>
              <a:t>(SPUO) za Strategiju </a:t>
            </a:r>
            <a:r>
              <a:rPr lang="hr-HR" sz="1600" i="1" dirty="0"/>
              <a:t>prometnog </a:t>
            </a:r>
            <a:r>
              <a:rPr lang="hr-HR" sz="1600" i="1" dirty="0" smtClean="0"/>
              <a:t>razvoja </a:t>
            </a:r>
            <a:r>
              <a:rPr lang="hr-HR" sz="1600" i="1" dirty="0"/>
              <a:t>Republike Hrvatske"</a:t>
            </a:r>
          </a:p>
        </p:txBody>
      </p:sp>
    </p:spTree>
    <p:extLst>
      <p:ext uri="{BB962C8B-B14F-4D97-AF65-F5344CB8AC3E}">
        <p14:creationId xmlns:p14="http://schemas.microsoft.com/office/powerpoint/2010/main" val="3532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3403</Words>
  <Application>Microsoft Office PowerPoint</Application>
  <PresentationFormat>On-screen Show (4:3)</PresentationFormat>
  <Paragraphs>381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Θέμα του Office</vt:lpstr>
      <vt:lpstr>„Pomoć u pripremi strateške procjene utjecaja na okoliš za Strategiju prometnog razvoja Republike Hrvatske “  Identifikacijski broj IPA 2007/HR/16/IPO/002-0215-provodi se u okviru okvirnog ugovora LOT 2 ”Promet i infrastruktura”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  <vt:lpstr>"Podrška u pripremi strateške procjene utjecaja na okoliš (SPUO) za Strategiju prometnog razvoja Republike Hrvatske"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hdesk</cp:lastModifiedBy>
  <cp:revision>187</cp:revision>
  <cp:lastPrinted>2014-06-30T07:10:06Z</cp:lastPrinted>
  <dcterms:created xsi:type="dcterms:W3CDTF">2013-08-30T09:42:32Z</dcterms:created>
  <dcterms:modified xsi:type="dcterms:W3CDTF">2014-07-02T09:29:41Z</dcterms:modified>
</cp:coreProperties>
</file>