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78" r:id="rId2"/>
    <p:sldId id="484" r:id="rId3"/>
    <p:sldId id="372" r:id="rId4"/>
    <p:sldId id="485" r:id="rId5"/>
    <p:sldId id="486" r:id="rId6"/>
    <p:sldId id="499" r:id="rId7"/>
    <p:sldId id="498" r:id="rId8"/>
    <p:sldId id="491" r:id="rId9"/>
    <p:sldId id="487" r:id="rId10"/>
    <p:sldId id="488" r:id="rId11"/>
    <p:sldId id="490" r:id="rId12"/>
    <p:sldId id="489" r:id="rId13"/>
    <p:sldId id="492" r:id="rId14"/>
    <p:sldId id="493" r:id="rId15"/>
    <p:sldId id="494" r:id="rId16"/>
    <p:sldId id="495" r:id="rId17"/>
    <p:sldId id="496" r:id="rId18"/>
    <p:sldId id="497" r:id="rId19"/>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ga BubanovićDevčić" initials="HBD" lastIdx="14" clrIdx="0"/>
  <p:cmAuthor id="1" name="Juraj Ivanković" initials="JI"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46" autoAdjust="0"/>
    <p:restoredTop sz="94660"/>
  </p:normalViewPr>
  <p:slideViewPr>
    <p:cSldViewPr>
      <p:cViewPr>
        <p:scale>
          <a:sx n="110" d="100"/>
          <a:sy n="110" d="100"/>
        </p:scale>
        <p:origin x="-16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78ED3-F875-487D-8AA7-35C0EC22791C}" type="datetimeFigureOut">
              <a:rPr lang="en-US" smtClean="0"/>
              <a:pPr/>
              <a:t>5/26/2014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F4C8E-1DD3-408C-91B0-3A93B62F060A}" type="slidenum">
              <a:rPr lang="en-US" smtClean="0"/>
              <a:pPr/>
              <a:t>‹#›</a:t>
            </a:fld>
            <a:endParaRPr lang="en-US"/>
          </a:p>
        </p:txBody>
      </p:sp>
    </p:spTree>
    <p:extLst>
      <p:ext uri="{BB962C8B-B14F-4D97-AF65-F5344CB8AC3E}">
        <p14:creationId xmlns:p14="http://schemas.microsoft.com/office/powerpoint/2010/main" val="1107090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84BF4C8E-1DD3-408C-91B0-3A93B62F060A}" type="slidenum">
              <a:rPr lang="en-US" smtClean="0"/>
              <a:pPr/>
              <a:t>1</a:t>
            </a:fld>
            <a:endParaRPr lang="en-US"/>
          </a:p>
        </p:txBody>
      </p:sp>
    </p:spTree>
    <p:extLst>
      <p:ext uri="{BB962C8B-B14F-4D97-AF65-F5344CB8AC3E}">
        <p14:creationId xmlns:p14="http://schemas.microsoft.com/office/powerpoint/2010/main" val="3655360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84BF4C8E-1DD3-408C-91B0-3A93B62F060A}" type="slidenum">
              <a:rPr lang="en-US" smtClean="0"/>
              <a:pPr/>
              <a:t>9</a:t>
            </a:fld>
            <a:endParaRPr lang="en-US"/>
          </a:p>
        </p:txBody>
      </p:sp>
    </p:spTree>
    <p:extLst>
      <p:ext uri="{BB962C8B-B14F-4D97-AF65-F5344CB8AC3E}">
        <p14:creationId xmlns:p14="http://schemas.microsoft.com/office/powerpoint/2010/main" val="206415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en-US" dirty="0"/>
          </a:p>
        </p:txBody>
      </p:sp>
      <p:sp>
        <p:nvSpPr>
          <p:cNvPr id="4" name="Rezervirano mjesto broja slajda 3"/>
          <p:cNvSpPr>
            <a:spLocks noGrp="1"/>
          </p:cNvSpPr>
          <p:nvPr>
            <p:ph type="sldNum" sz="quarter" idx="10"/>
          </p:nvPr>
        </p:nvSpPr>
        <p:spPr/>
        <p:txBody>
          <a:bodyPr/>
          <a:lstStyle/>
          <a:p>
            <a:fld id="{84BF4C8E-1DD3-408C-91B0-3A93B62F060A}"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Unbenann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7713" y="3581400"/>
            <a:ext cx="1381125"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506" name="Rectangle 2"/>
          <p:cNvSpPr>
            <a:spLocks noGrp="1" noChangeArrowheads="1"/>
          </p:cNvSpPr>
          <p:nvPr>
            <p:ph type="ctrTitle" sz="quarter"/>
          </p:nvPr>
        </p:nvSpPr>
        <p:spPr>
          <a:xfrm>
            <a:off x="2581275" y="1639888"/>
            <a:ext cx="6081713" cy="909637"/>
          </a:xfrm>
        </p:spPr>
        <p:txBody>
          <a:bodyPr lIns="91440" rIns="91440" anchor="b"/>
          <a:lstStyle>
            <a:lvl1pPr>
              <a:defRPr sz="2800">
                <a:solidFill>
                  <a:schemeClr val="bg1"/>
                </a:solidFill>
              </a:defRPr>
            </a:lvl1pPr>
          </a:lstStyle>
          <a:p>
            <a:r>
              <a:rPr lang="en-US" smtClean="0"/>
              <a:t>Click to edit Master title style</a:t>
            </a:r>
            <a:endParaRPr lang="de-DE"/>
          </a:p>
        </p:txBody>
      </p:sp>
      <p:sp>
        <p:nvSpPr>
          <p:cNvPr id="1045507" name="Rectangle 3"/>
          <p:cNvSpPr>
            <a:spLocks noGrp="1" noChangeArrowheads="1"/>
          </p:cNvSpPr>
          <p:nvPr>
            <p:ph type="subTitle" sz="quarter" idx="1"/>
          </p:nvPr>
        </p:nvSpPr>
        <p:spPr>
          <a:xfrm>
            <a:off x="2581275" y="2547938"/>
            <a:ext cx="6088063" cy="904875"/>
          </a:xfrm>
        </p:spPr>
        <p:txBody>
          <a:bodyPr lIns="91440" rIns="91440" anchor="ctr"/>
          <a:lstStyle>
            <a:lvl1pPr marL="0" indent="0">
              <a:spcBef>
                <a:spcPct val="0"/>
              </a:spcBef>
              <a:buFont typeface="Wingdings" pitchFamily="2" charset="2"/>
              <a:buNone/>
              <a:defRPr b="1">
                <a:solidFill>
                  <a:schemeClr val="bg1"/>
                </a:solidFill>
              </a:defRPr>
            </a:lvl1pPr>
          </a:lstStyle>
          <a:p>
            <a:r>
              <a:rPr lang="en-US" smtClean="0"/>
              <a:t>Click to edit Master subtitle style</a:t>
            </a:r>
            <a:endParaRPr lang="en-US"/>
          </a:p>
        </p:txBody>
      </p:sp>
    </p:spTree>
    <p:extLst>
      <p:ext uri="{BB962C8B-B14F-4D97-AF65-F5344CB8AC3E}">
        <p14:creationId xmlns:p14="http://schemas.microsoft.com/office/powerpoint/2010/main" val="1940677468"/>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extLst>
      <p:ext uri="{BB962C8B-B14F-4D97-AF65-F5344CB8AC3E}">
        <p14:creationId xmlns:p14="http://schemas.microsoft.com/office/powerpoint/2010/main" val="2128268142"/>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950" y="622300"/>
            <a:ext cx="2132013" cy="5286375"/>
          </a:xfrm>
        </p:spPr>
        <p:txBody>
          <a:bodyPr vert="eaVert"/>
          <a:lstStyle/>
          <a:p>
            <a:r>
              <a:rPr lang="en-US" smtClean="0"/>
              <a:t>Click to edit Master title style</a:t>
            </a:r>
            <a:endParaRPr lang="hr-HR" dirty="0"/>
          </a:p>
        </p:txBody>
      </p:sp>
      <p:sp>
        <p:nvSpPr>
          <p:cNvPr id="3" name="Vertical Text Placeholder 2"/>
          <p:cNvSpPr>
            <a:spLocks noGrp="1"/>
          </p:cNvSpPr>
          <p:nvPr>
            <p:ph type="body" orient="vert" idx="1"/>
          </p:nvPr>
        </p:nvSpPr>
        <p:spPr>
          <a:xfrm>
            <a:off x="314325" y="622300"/>
            <a:ext cx="6245225" cy="5286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extLst>
      <p:ext uri="{BB962C8B-B14F-4D97-AF65-F5344CB8AC3E}">
        <p14:creationId xmlns:p14="http://schemas.microsoft.com/office/powerpoint/2010/main" val="2550852563"/>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372651"/>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solidFill>
                  <a:srgbClr val="000000"/>
                </a:solidFill>
                <a:latin typeface="Arial"/>
                <a:cs typeface="+mn-cs"/>
              </a:defRPr>
            </a:lvl1pPr>
          </a:lstStyle>
          <a:p>
            <a:pPr>
              <a:defRPr/>
            </a:pPr>
            <a:fld id="{84A02E44-4569-45F3-8A9F-824FA29F9136}" type="datetime1">
              <a:rPr lang="hr-HR" smtClean="0"/>
              <a:pPr>
                <a:defRPr/>
              </a:pPr>
              <a:t>26.5.2014.</a:t>
            </a:fld>
            <a:endParaRPr lang="hr-H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solidFill>
                  <a:srgbClr val="000000"/>
                </a:solidFill>
                <a:latin typeface="Arial"/>
                <a:cs typeface="+mn-cs"/>
              </a:defRPr>
            </a:lvl1pPr>
          </a:lstStyle>
          <a:p>
            <a:pPr>
              <a:defRPr/>
            </a:pPr>
            <a:endParaRPr lang="hr-H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solidFill>
                  <a:srgbClr val="000000"/>
                </a:solidFill>
                <a:latin typeface="Arial"/>
                <a:cs typeface="+mn-cs"/>
              </a:defRPr>
            </a:lvl1pPr>
          </a:lstStyle>
          <a:p>
            <a:pPr>
              <a:defRPr/>
            </a:pPr>
            <a:fld id="{9AB2E989-C84A-4015-BC36-EE7D1B76F625}" type="slidenum">
              <a:rPr lang="hr-HR"/>
              <a:pPr>
                <a:defRPr/>
              </a:pPr>
              <a:t>‹#›</a:t>
            </a:fld>
            <a:endParaRPr lang="hr-HR"/>
          </a:p>
        </p:txBody>
      </p:sp>
    </p:spTree>
    <p:extLst>
      <p:ext uri="{BB962C8B-B14F-4D97-AF65-F5344CB8AC3E}">
        <p14:creationId xmlns:p14="http://schemas.microsoft.com/office/powerpoint/2010/main" val="2934616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9462257A-C708-459D-B9C5-934A2043037D}"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E7C36418-C5F3-4E23-A76C-E525D64A3F49}"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2062600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774A2E02-156B-46DA-8E96-637BFA71AE0A}"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B5F0C6B8-FFB2-4B7F-BB90-4B34C926A9D9}"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397402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DAE43C43-036F-4C0A-9758-7215D780ECAA}"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46AFF254-21D5-4DC5-B5E2-AF1B26031C66}"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121726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6FC39C0E-99B4-497E-B4CF-D71876854D0D}"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DBB89A6B-C6EE-4978-9E18-903F66A1ED5D}"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468521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E69E59BA-1F72-4CD4-AF28-4ED0015A9D70}"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CFEE2E7B-2914-433F-A349-138C7E6CD339}"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4150940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9F6256E6-73DE-41D8-85BE-A93495880C9E}"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6B5048C2-3D83-451F-A185-462D50DE0FC9}"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411055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45414"/>
      </p:ext>
    </p:extLst>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EAC8FE0D-401C-40E7-82CD-C64D553EB6B2}"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5D9B2FFC-01DC-4EC6-A22B-97EFDBDB08E6}"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3767917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FB7FDF16-4BE7-4748-8521-0EA1D4E76AA3}"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CCBFD539-890A-4007-8A6D-A99D32434776}"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2551092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D0A7BDF5-C2AE-4AD2-BA34-747D62A7EDA7}"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C2ABAA4C-62EE-4F7C-A571-190130711CCA}"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693685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1BCF13A0-2B6F-413F-AA1B-AA1EE1812CA9}"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EDB262AC-1D38-4C36-B0CB-D720D2032D03}"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5776633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22CA100D-792C-419D-A4EE-7750B22F63CC}"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CF1DE9A1-8ACD-46CD-AE00-A435A03CB0E2}"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3812498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A409E577-5890-4B0E-9185-51B084E687C9}"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D88F6BB8-58C8-4712-A7BB-DCD00FABA079}"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36605265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3B61AF2A-65A4-498E-84DE-5C5B074EC5B3}"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151EC20E-A28C-411C-97B2-D1AC0D0FB222}"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40217577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4F84F152-D1E6-41A8-A33B-7FC052E358F1}"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50919888-C3C0-4420-AD8E-4C2F28558C8A}"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4500489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11D57115-412C-468D-9A65-E8AC808FEC6E}"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3C49C1C7-0165-44F3-A7BD-B603F33612BC}"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4755916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914CE2C5-26BE-4D13-A8F4-6028D2825CB3}"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3EE6C233-872D-49D1-B3F7-6682D94B9DE7}"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46915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20191256"/>
      </p:ext>
    </p:extLst>
  </p:cSld>
  <p:clrMapOvr>
    <a:masterClrMapping/>
  </p:clrMapOvr>
  <p:transition spd="med">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7CD122C6-8F5A-454A-94B0-3E888438C5A5}"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1E4295D5-962C-4B78-B905-15BC7BCCD2DC}"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2527197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DD5C9BA5-0376-4B42-B8FA-C948E866EEFF}"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CD360AD1-95FB-4EBE-85C3-3B47C4CD8BB7}"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42347958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DACFE594-CD58-4A4D-9E76-8193C8DB2A73}"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459347A7-C746-4D5F-A547-10A2FFDD7249}"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3316551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D2190B17-2C14-4D45-90F6-8874BBBA4602}"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644D3E65-C07A-4B5C-80C0-BCB2D45E104F}"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25691816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238C67C0-2077-4189-9CEE-7C50FFE8942D}"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CEC07B09-2A89-4B8F-BD04-E9FD01D1EFFB}"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2010901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028606F2-4325-44C0-BDA1-4C970F9DA0F3}"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D2007C12-E0D2-42C1-81FC-701D451636ED}"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30222640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A197531A-754C-4C34-A768-9449E5218F13}"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E7E8A896-B8E5-4946-B54B-F5B37301688F}"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269178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11ABD448-4F83-4CD7-B28F-69B85A770B85}"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F234C36A-5D4D-42B6-AE10-6B43B5A95A83}"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3878544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E8D0D5BB-FE2F-4461-8D31-F6E03014FE6C}"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B3124446-BD2E-4813-9A25-91AC641D6DF1}"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6336772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0088C499-F4B4-46CB-B78A-0920E4D129EA}"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A0D102CD-D6F0-4D83-A3C1-477CBAD1150A}"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40712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319088" y="1879600"/>
            <a:ext cx="4186237" cy="4029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57725" y="1879600"/>
            <a:ext cx="4186238" cy="4029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extLst>
      <p:ext uri="{BB962C8B-B14F-4D97-AF65-F5344CB8AC3E}">
        <p14:creationId xmlns:p14="http://schemas.microsoft.com/office/powerpoint/2010/main" val="2136783630"/>
      </p:ext>
    </p:extLst>
  </p:cSld>
  <p:clrMapOvr>
    <a:masterClrMapping/>
  </p:clrMapOvr>
  <p:transition spd="med">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rot="16200000">
            <a:off x="-536575" y="6096000"/>
            <a:ext cx="12906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hr-HR" sz="1200" b="1" smtClean="0">
                <a:solidFill>
                  <a:srgbClr val="1F497D"/>
                </a:solidFill>
                <a:latin typeface="Calibri" pitchFamily="34" charset="0"/>
              </a:rPr>
              <a:t>www.mrrfeu.hr</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075" y="1844675"/>
            <a:ext cx="8924925"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8" name="Title 7"/>
          <p:cNvSpPr>
            <a:spLocks noGrp="1"/>
          </p:cNvSpPr>
          <p:nvPr>
            <p:ph type="title"/>
          </p:nvPr>
        </p:nvSpPr>
        <p:spPr>
          <a:xfrm>
            <a:off x="230832" y="116632"/>
            <a:ext cx="8229600" cy="706090"/>
          </a:xfrm>
        </p:spPr>
        <p:txBody>
          <a:bodyPr/>
          <a:lstStyle>
            <a:lvl1pPr algn="l">
              <a:defRPr/>
            </a:lvl1pPr>
          </a:lstStyle>
          <a:p>
            <a:r>
              <a:rPr lang="en-US" dirty="0" smtClean="0"/>
              <a:t>Click to edit Master title style</a:t>
            </a:r>
            <a:endParaRPr lang="hr-HR"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795CFAAB-D7B5-4C6B-90EC-0243745C5C68}" type="datetime1">
              <a:rPr lang="hr-HR" smtClean="0">
                <a:solidFill>
                  <a:srgbClr val="000000"/>
                </a:solidFill>
              </a:rPr>
              <a:pPr fontAlgn="base">
                <a:spcBef>
                  <a:spcPct val="0"/>
                </a:spcBef>
                <a:spcAft>
                  <a:spcPct val="0"/>
                </a:spcAft>
                <a:defRPr/>
              </a:pPr>
              <a:t>26.5.2014.</a:t>
            </a:fld>
            <a:endParaRPr lang="hr-HR">
              <a:solidFill>
                <a:srgbClr val="000000"/>
              </a:solidFill>
            </a:endParaRPr>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hr-HR">
              <a:solidFill>
                <a:srgbClr val="000000"/>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fld id="{70CA2B5C-7241-4C38-AF1A-3B190E66BD69}" type="slidenum">
              <a:rPr lang="hr-HR">
                <a:solidFill>
                  <a:srgbClr val="000000"/>
                </a:solidFill>
              </a:rPr>
              <a:pPr fontAlgn="base">
                <a:spcBef>
                  <a:spcPct val="0"/>
                </a:spcBef>
                <a:spcAft>
                  <a:spcPct val="0"/>
                </a:spcAft>
                <a:defRPr/>
              </a:pPr>
              <a:t>‹#›</a:t>
            </a:fld>
            <a:endParaRPr lang="hr-HR">
              <a:solidFill>
                <a:srgbClr val="000000"/>
              </a:solidFill>
            </a:endParaRPr>
          </a:p>
        </p:txBody>
      </p:sp>
    </p:spTree>
    <p:extLst>
      <p:ext uri="{BB962C8B-B14F-4D97-AF65-F5344CB8AC3E}">
        <p14:creationId xmlns:p14="http://schemas.microsoft.com/office/powerpoint/2010/main" val="14795718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4068107"/>
      </p:ext>
    </p:extLst>
  </p:cSld>
  <p:clrMapOvr>
    <a:masterClrMapping/>
  </p:clrMapOvr>
  <p:transition spd="med">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4036702"/>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extLst>
      <p:ext uri="{BB962C8B-B14F-4D97-AF65-F5344CB8AC3E}">
        <p14:creationId xmlns:p14="http://schemas.microsoft.com/office/powerpoint/2010/main" val="1084367583"/>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Tree>
    <p:extLst>
      <p:ext uri="{BB962C8B-B14F-4D97-AF65-F5344CB8AC3E}">
        <p14:creationId xmlns:p14="http://schemas.microsoft.com/office/powerpoint/2010/main" val="2110279544"/>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636152"/>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14401537"/>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hr-H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1203409"/>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4325" y="1114425"/>
            <a:ext cx="85153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smtClean="0"/>
              <a:t>Click to edit Master title style</a:t>
            </a:r>
            <a:endParaRPr lang="de-DE" smtClean="0"/>
          </a:p>
        </p:txBody>
      </p:sp>
      <p:sp>
        <p:nvSpPr>
          <p:cNvPr id="1027" name="Rectangle 3"/>
          <p:cNvSpPr>
            <a:spLocks noGrp="1" noChangeArrowheads="1"/>
          </p:cNvSpPr>
          <p:nvPr>
            <p:ph type="body" idx="1"/>
          </p:nvPr>
        </p:nvSpPr>
        <p:spPr bwMode="auto">
          <a:xfrm>
            <a:off x="319088" y="1879600"/>
            <a:ext cx="8524875"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smtClean="0"/>
          </a:p>
        </p:txBody>
      </p:sp>
    </p:spTree>
    <p:extLst>
      <p:ext uri="{BB962C8B-B14F-4D97-AF65-F5344CB8AC3E}">
        <p14:creationId xmlns:p14="http://schemas.microsoft.com/office/powerpoint/2010/main" val="2203407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Lst>
  <p:transition spd="med">
    <p:wipe dir="r"/>
  </p:transition>
  <p:hf hdr="0" dt="0"/>
  <p:txStyles>
    <p:titleStyle>
      <a:lvl1pPr algn="l" rtl="0" eaLnBrk="0" fontAlgn="base" hangingPunct="0">
        <a:lnSpc>
          <a:spcPct val="95000"/>
        </a:lnSpc>
        <a:spcBef>
          <a:spcPct val="0"/>
        </a:spcBef>
        <a:spcAft>
          <a:spcPct val="0"/>
        </a:spcAft>
        <a:defRPr sz="2400" b="1">
          <a:solidFill>
            <a:srgbClr val="FFC000"/>
          </a:solidFill>
          <a:latin typeface="+mn-lt"/>
          <a:ea typeface="+mj-ea"/>
          <a:cs typeface="+mj-cs"/>
        </a:defRPr>
      </a:lvl1pPr>
      <a:lvl2pPr algn="l" rtl="0" eaLnBrk="0" fontAlgn="base" hangingPunct="0">
        <a:lnSpc>
          <a:spcPct val="95000"/>
        </a:lnSpc>
        <a:spcBef>
          <a:spcPct val="0"/>
        </a:spcBef>
        <a:spcAft>
          <a:spcPct val="0"/>
        </a:spcAft>
        <a:defRPr sz="2400" b="1">
          <a:solidFill>
            <a:srgbClr val="FFC000"/>
          </a:solidFill>
          <a:latin typeface="Arial" charset="0"/>
        </a:defRPr>
      </a:lvl2pPr>
      <a:lvl3pPr algn="l" rtl="0" eaLnBrk="0" fontAlgn="base" hangingPunct="0">
        <a:lnSpc>
          <a:spcPct val="95000"/>
        </a:lnSpc>
        <a:spcBef>
          <a:spcPct val="0"/>
        </a:spcBef>
        <a:spcAft>
          <a:spcPct val="0"/>
        </a:spcAft>
        <a:defRPr sz="2400" b="1">
          <a:solidFill>
            <a:srgbClr val="FFC000"/>
          </a:solidFill>
          <a:latin typeface="Arial" charset="0"/>
        </a:defRPr>
      </a:lvl3pPr>
      <a:lvl4pPr algn="l" rtl="0" eaLnBrk="0" fontAlgn="base" hangingPunct="0">
        <a:lnSpc>
          <a:spcPct val="95000"/>
        </a:lnSpc>
        <a:spcBef>
          <a:spcPct val="0"/>
        </a:spcBef>
        <a:spcAft>
          <a:spcPct val="0"/>
        </a:spcAft>
        <a:defRPr sz="2400" b="1">
          <a:solidFill>
            <a:srgbClr val="FFC000"/>
          </a:solidFill>
          <a:latin typeface="Arial" charset="0"/>
        </a:defRPr>
      </a:lvl4pPr>
      <a:lvl5pPr algn="l" rtl="0" eaLnBrk="0" fontAlgn="base" hangingPunct="0">
        <a:lnSpc>
          <a:spcPct val="95000"/>
        </a:lnSpc>
        <a:spcBef>
          <a:spcPct val="0"/>
        </a:spcBef>
        <a:spcAft>
          <a:spcPct val="0"/>
        </a:spcAft>
        <a:defRPr sz="2400" b="1">
          <a:solidFill>
            <a:srgbClr val="FFC000"/>
          </a:solidFill>
          <a:latin typeface="Arial" charset="0"/>
        </a:defRPr>
      </a:lvl5pPr>
      <a:lvl6pPr marL="457200" algn="l" rtl="0" eaLnBrk="1" fontAlgn="base" hangingPunct="1">
        <a:lnSpc>
          <a:spcPct val="95000"/>
        </a:lnSpc>
        <a:spcBef>
          <a:spcPct val="0"/>
        </a:spcBef>
        <a:spcAft>
          <a:spcPct val="0"/>
        </a:spcAft>
        <a:defRPr sz="2400" b="1">
          <a:solidFill>
            <a:schemeClr val="accent2"/>
          </a:solidFill>
          <a:latin typeface="Arial" charset="0"/>
        </a:defRPr>
      </a:lvl6pPr>
      <a:lvl7pPr marL="914400" algn="l" rtl="0" eaLnBrk="1" fontAlgn="base" hangingPunct="1">
        <a:lnSpc>
          <a:spcPct val="95000"/>
        </a:lnSpc>
        <a:spcBef>
          <a:spcPct val="0"/>
        </a:spcBef>
        <a:spcAft>
          <a:spcPct val="0"/>
        </a:spcAft>
        <a:defRPr sz="2400" b="1">
          <a:solidFill>
            <a:schemeClr val="accent2"/>
          </a:solidFill>
          <a:latin typeface="Arial" charset="0"/>
        </a:defRPr>
      </a:lvl7pPr>
      <a:lvl8pPr marL="1371600" algn="l" rtl="0" eaLnBrk="1" fontAlgn="base" hangingPunct="1">
        <a:lnSpc>
          <a:spcPct val="95000"/>
        </a:lnSpc>
        <a:spcBef>
          <a:spcPct val="0"/>
        </a:spcBef>
        <a:spcAft>
          <a:spcPct val="0"/>
        </a:spcAft>
        <a:defRPr sz="2400" b="1">
          <a:solidFill>
            <a:schemeClr val="accent2"/>
          </a:solidFill>
          <a:latin typeface="Arial" charset="0"/>
        </a:defRPr>
      </a:lvl8pPr>
      <a:lvl9pPr marL="1828800" algn="l" rtl="0" eaLnBrk="1" fontAlgn="base" hangingPunct="1">
        <a:lnSpc>
          <a:spcPct val="95000"/>
        </a:lnSpc>
        <a:spcBef>
          <a:spcPct val="0"/>
        </a:spcBef>
        <a:spcAft>
          <a:spcPct val="0"/>
        </a:spcAft>
        <a:defRPr sz="2400" b="1">
          <a:solidFill>
            <a:schemeClr val="accent2"/>
          </a:solidFill>
          <a:latin typeface="Arial" charset="0"/>
        </a:defRPr>
      </a:lvl9pPr>
    </p:titleStyle>
    <p:bodyStyle>
      <a:lvl1pPr marL="190500" indent="-190500"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sz="2800">
          <a:solidFill>
            <a:schemeClr val="tx1"/>
          </a:solidFill>
          <a:latin typeface="+mn-lt"/>
        </a:defRPr>
      </a:lvl2pPr>
      <a:lvl3pPr marL="561975" indent="-179388" algn="l" rtl="0" eaLnBrk="0" fontAlgn="base" hangingPunct="0">
        <a:spcBef>
          <a:spcPct val="40000"/>
        </a:spcBef>
        <a:spcAft>
          <a:spcPct val="0"/>
        </a:spcAft>
        <a:buClr>
          <a:schemeClr val="accent1"/>
        </a:buClr>
        <a:buChar char="-"/>
        <a:defRPr sz="2400">
          <a:solidFill>
            <a:schemeClr val="tx1"/>
          </a:solidFill>
          <a:latin typeface="+mn-lt"/>
        </a:defRPr>
      </a:lvl3pPr>
      <a:lvl4pPr marL="752475" indent="-188913" algn="l" rtl="0" eaLnBrk="0" fontAlgn="base" hangingPunct="0">
        <a:spcBef>
          <a:spcPct val="40000"/>
        </a:spcBef>
        <a:spcAft>
          <a:spcPct val="0"/>
        </a:spcAft>
        <a:buClr>
          <a:schemeClr val="accent1"/>
        </a:buClr>
        <a:buChar char="-"/>
        <a:defRPr sz="2000">
          <a:solidFill>
            <a:schemeClr val="tx1"/>
          </a:solidFill>
          <a:latin typeface="+mn-lt"/>
        </a:defRPr>
      </a:lvl4pPr>
      <a:lvl5pPr marL="962025" indent="-207963"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5pPr>
      <a:lvl6pPr marL="1419225" indent="-207963" algn="l" rtl="0" eaLnBrk="1" fontAlgn="base" hangingPunct="1">
        <a:spcBef>
          <a:spcPct val="40000"/>
        </a:spcBef>
        <a:spcAft>
          <a:spcPct val="0"/>
        </a:spcAft>
        <a:buClr>
          <a:schemeClr val="accent1"/>
        </a:buClr>
        <a:buFont typeface="Wingdings" pitchFamily="2" charset="2"/>
        <a:buChar char="§"/>
        <a:defRPr>
          <a:solidFill>
            <a:schemeClr val="tx1"/>
          </a:solidFill>
          <a:latin typeface="+mn-lt"/>
        </a:defRPr>
      </a:lvl6pPr>
      <a:lvl7pPr marL="1876425" indent="-207963" algn="l" rtl="0" eaLnBrk="1" fontAlgn="base" hangingPunct="1">
        <a:spcBef>
          <a:spcPct val="40000"/>
        </a:spcBef>
        <a:spcAft>
          <a:spcPct val="0"/>
        </a:spcAft>
        <a:buClr>
          <a:schemeClr val="accent1"/>
        </a:buClr>
        <a:buFont typeface="Wingdings" pitchFamily="2" charset="2"/>
        <a:buChar char="§"/>
        <a:defRPr>
          <a:solidFill>
            <a:schemeClr val="tx1"/>
          </a:solidFill>
          <a:latin typeface="+mn-lt"/>
        </a:defRPr>
      </a:lvl7pPr>
      <a:lvl8pPr marL="2333625" indent="-207963" algn="l" rtl="0" eaLnBrk="1" fontAlgn="base" hangingPunct="1">
        <a:spcBef>
          <a:spcPct val="40000"/>
        </a:spcBef>
        <a:spcAft>
          <a:spcPct val="0"/>
        </a:spcAft>
        <a:buClr>
          <a:schemeClr val="accent1"/>
        </a:buClr>
        <a:buFont typeface="Wingdings" pitchFamily="2" charset="2"/>
        <a:buChar char="§"/>
        <a:defRPr>
          <a:solidFill>
            <a:schemeClr val="tx1"/>
          </a:solidFill>
          <a:latin typeface="+mn-lt"/>
        </a:defRPr>
      </a:lvl8pPr>
      <a:lvl9pPr marL="2790825" indent="-207963" algn="l" rtl="0" eaLnBrk="1" fontAlgn="base" hangingPunct="1">
        <a:spcBef>
          <a:spcPct val="40000"/>
        </a:spcBef>
        <a:spcAft>
          <a:spcPct val="0"/>
        </a:spcAft>
        <a:buClr>
          <a:schemeClr val="accent1"/>
        </a:buClr>
        <a:buFont typeface="Wingdings" pitchFamily="2" charset="2"/>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www.strukturnifondovi.hr/"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12776"/>
            <a:ext cx="8749636" cy="4302240"/>
          </a:xfrm>
        </p:spPr>
        <p:txBody>
          <a:bodyPr wrap="square">
            <a:noAutofit/>
          </a:bodyPr>
          <a:lstStyle/>
          <a:p>
            <a:pPr marL="0" indent="0" algn="ctr">
              <a:spcBef>
                <a:spcPts val="600"/>
              </a:spcBef>
              <a:spcAft>
                <a:spcPts val="600"/>
              </a:spcAft>
              <a:buNone/>
            </a:pPr>
            <a:endParaRPr lang="hr-HR" sz="2200" b="1" dirty="0" smtClean="0">
              <a:solidFill>
                <a:schemeClr val="tx2"/>
              </a:solidFill>
              <a:cs typeface="Microsoft Sans Serif" pitchFamily="34" charset="0"/>
            </a:endParaRPr>
          </a:p>
          <a:p>
            <a:pPr marL="0" indent="0" algn="ctr">
              <a:spcBef>
                <a:spcPts val="600"/>
              </a:spcBef>
              <a:spcAft>
                <a:spcPts val="600"/>
              </a:spcAft>
              <a:buNone/>
            </a:pPr>
            <a:r>
              <a:rPr lang="hr-HR" sz="2300" b="1" dirty="0" smtClean="0">
                <a:solidFill>
                  <a:schemeClr val="tx2"/>
                </a:solidFill>
                <a:cs typeface="Microsoft Sans Serif" pitchFamily="34" charset="0"/>
              </a:rPr>
              <a:t>Korištenje europskih strukturnih i investicijskih (ESI) fondova</a:t>
            </a:r>
          </a:p>
          <a:p>
            <a:pPr marL="0" indent="0" algn="ctr">
              <a:spcBef>
                <a:spcPts val="600"/>
              </a:spcBef>
              <a:spcAft>
                <a:spcPts val="600"/>
              </a:spcAft>
              <a:buNone/>
            </a:pPr>
            <a:r>
              <a:rPr lang="hr-HR" sz="2300" b="1" dirty="0" smtClean="0">
                <a:solidFill>
                  <a:schemeClr val="tx2"/>
                </a:solidFill>
                <a:cs typeface="Microsoft Sans Serif" pitchFamily="34" charset="0"/>
              </a:rPr>
              <a:t>u programskom razdoblju 2014.-2020.</a:t>
            </a:r>
          </a:p>
          <a:p>
            <a:pPr marL="0" indent="0" algn="ctr">
              <a:spcBef>
                <a:spcPts val="600"/>
              </a:spcBef>
              <a:spcAft>
                <a:spcPts val="600"/>
              </a:spcAft>
              <a:buNone/>
            </a:pPr>
            <a:endParaRPr lang="hr-HR" sz="1400" i="1" dirty="0" smtClean="0">
              <a:solidFill>
                <a:schemeClr val="tx2"/>
              </a:solidFill>
              <a:cs typeface="Microsoft Sans Serif" pitchFamily="34" charset="0"/>
            </a:endParaRPr>
          </a:p>
          <a:p>
            <a:pPr marL="0" indent="0" algn="ctr">
              <a:spcBef>
                <a:spcPts val="600"/>
              </a:spcBef>
              <a:spcAft>
                <a:spcPts val="600"/>
              </a:spcAft>
              <a:buNone/>
            </a:pPr>
            <a:r>
              <a:rPr lang="hr-HR" sz="1600" i="1" dirty="0" smtClean="0">
                <a:solidFill>
                  <a:schemeClr val="tx2"/>
                </a:solidFill>
                <a:cs typeface="Microsoft Sans Serif" pitchFamily="34" charset="0"/>
              </a:rPr>
              <a:t>Tatjana Borovina</a:t>
            </a:r>
          </a:p>
          <a:p>
            <a:pPr marL="0" indent="0" algn="ctr">
              <a:spcBef>
                <a:spcPts val="600"/>
              </a:spcBef>
              <a:spcAft>
                <a:spcPts val="600"/>
              </a:spcAft>
              <a:buNone/>
            </a:pPr>
            <a:r>
              <a:rPr lang="hr-HR" sz="1600" i="1" dirty="0" smtClean="0">
                <a:solidFill>
                  <a:schemeClr val="tx2"/>
                </a:solidFill>
              </a:rPr>
              <a:t>Ministarstvo regionalnoga razvoja i fondova Europske unije</a:t>
            </a:r>
          </a:p>
          <a:p>
            <a:pPr marL="0" indent="0" algn="ctr">
              <a:spcBef>
                <a:spcPts val="600"/>
              </a:spcBef>
              <a:spcAft>
                <a:spcPts val="600"/>
              </a:spcAft>
              <a:buNone/>
            </a:pPr>
            <a:endParaRPr lang="hr-HR" sz="1600" dirty="0" smtClean="0">
              <a:solidFill>
                <a:schemeClr val="tx2"/>
              </a:solidFill>
            </a:endParaRPr>
          </a:p>
          <a:p>
            <a:pPr marL="0" indent="0" algn="ctr">
              <a:spcBef>
                <a:spcPts val="600"/>
              </a:spcBef>
              <a:spcAft>
                <a:spcPts val="600"/>
              </a:spcAft>
              <a:buNone/>
            </a:pPr>
            <a:endParaRPr lang="hr-HR" sz="1600" dirty="0" smtClean="0">
              <a:solidFill>
                <a:schemeClr val="tx2"/>
              </a:solidFill>
            </a:endParaRPr>
          </a:p>
          <a:p>
            <a:pPr marL="0" indent="0" algn="ctr">
              <a:spcBef>
                <a:spcPts val="0"/>
              </a:spcBef>
              <a:spcAft>
                <a:spcPts val="0"/>
              </a:spcAft>
              <a:buNone/>
            </a:pPr>
            <a:r>
              <a:rPr lang="hr-HR" sz="1600" dirty="0" smtClean="0">
                <a:solidFill>
                  <a:schemeClr val="tx2"/>
                </a:solidFill>
              </a:rPr>
              <a:t>Okvirni nacionalni program (ONP) za razvoj infrastrukture širokopojasnog pristupa </a:t>
            </a:r>
          </a:p>
          <a:p>
            <a:pPr marL="0" indent="0" algn="ctr">
              <a:spcBef>
                <a:spcPts val="0"/>
              </a:spcBef>
              <a:spcAft>
                <a:spcPts val="0"/>
              </a:spcAft>
              <a:buNone/>
            </a:pPr>
            <a:r>
              <a:rPr lang="hr-HR" sz="1600" dirty="0" smtClean="0">
                <a:solidFill>
                  <a:schemeClr val="tx2"/>
                </a:solidFill>
              </a:rPr>
              <a:t>u područjima u kojima ne postoji dostatan komercijalni interes za ulaganja</a:t>
            </a:r>
            <a:endParaRPr lang="hr-HR" sz="1600" dirty="0" smtClean="0">
              <a:solidFill>
                <a:schemeClr val="tx2"/>
              </a:solidFill>
              <a:cs typeface="Microsoft Sans Serif" pitchFamily="34" charset="0"/>
            </a:endParaRPr>
          </a:p>
          <a:p>
            <a:pPr marL="0" indent="0" algn="ctr">
              <a:spcBef>
                <a:spcPts val="600"/>
              </a:spcBef>
              <a:spcAft>
                <a:spcPts val="600"/>
              </a:spcAft>
              <a:buNone/>
            </a:pPr>
            <a:r>
              <a:rPr lang="hr-HR" sz="1600" dirty="0" smtClean="0">
                <a:solidFill>
                  <a:schemeClr val="tx2"/>
                </a:solidFill>
                <a:cs typeface="Microsoft Sans Serif" pitchFamily="34" charset="0"/>
              </a:rPr>
              <a:t> Opatija, 27. svibnja 2014.</a:t>
            </a:r>
          </a:p>
          <a:p>
            <a:pPr marL="0" indent="0" algn="ctr">
              <a:spcAft>
                <a:spcPts val="1000"/>
              </a:spcAft>
              <a:buNone/>
            </a:pPr>
            <a:endParaRPr lang="hr-HR" sz="2200" b="1" dirty="0" smtClean="0">
              <a:solidFill>
                <a:schemeClr val="accent1"/>
              </a:solidFill>
              <a:cs typeface="Microsoft Sans Serif" pitchFamily="34" charset="0"/>
            </a:endParaRPr>
          </a:p>
        </p:txBody>
      </p:sp>
      <p:sp>
        <p:nvSpPr>
          <p:cNvPr id="7" name="Title 1"/>
          <p:cNvSpPr txBox="1">
            <a:spLocks/>
          </p:cNvSpPr>
          <p:nvPr/>
        </p:nvSpPr>
        <p:spPr bwMode="auto">
          <a:xfrm>
            <a:off x="467544" y="116631"/>
            <a:ext cx="6142012"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rgbClr val="FFC000"/>
                </a:solidFill>
                <a:latin typeface="+mn-lt"/>
                <a:ea typeface="+mj-ea"/>
                <a:cs typeface="+mj-cs"/>
              </a:defRPr>
            </a:lvl1pPr>
            <a:lvl2pPr algn="l" rtl="0" eaLnBrk="0" fontAlgn="base" hangingPunct="0">
              <a:lnSpc>
                <a:spcPct val="95000"/>
              </a:lnSpc>
              <a:spcBef>
                <a:spcPct val="0"/>
              </a:spcBef>
              <a:spcAft>
                <a:spcPct val="0"/>
              </a:spcAft>
              <a:defRPr sz="2400" b="1">
                <a:solidFill>
                  <a:srgbClr val="FFC000"/>
                </a:solidFill>
                <a:latin typeface="Arial" charset="0"/>
              </a:defRPr>
            </a:lvl2pPr>
            <a:lvl3pPr algn="l" rtl="0" eaLnBrk="0" fontAlgn="base" hangingPunct="0">
              <a:lnSpc>
                <a:spcPct val="95000"/>
              </a:lnSpc>
              <a:spcBef>
                <a:spcPct val="0"/>
              </a:spcBef>
              <a:spcAft>
                <a:spcPct val="0"/>
              </a:spcAft>
              <a:defRPr sz="2400" b="1">
                <a:solidFill>
                  <a:srgbClr val="FFC000"/>
                </a:solidFill>
                <a:latin typeface="Arial" charset="0"/>
              </a:defRPr>
            </a:lvl3pPr>
            <a:lvl4pPr algn="l" rtl="0" eaLnBrk="0" fontAlgn="base" hangingPunct="0">
              <a:lnSpc>
                <a:spcPct val="95000"/>
              </a:lnSpc>
              <a:spcBef>
                <a:spcPct val="0"/>
              </a:spcBef>
              <a:spcAft>
                <a:spcPct val="0"/>
              </a:spcAft>
              <a:defRPr sz="2400" b="1">
                <a:solidFill>
                  <a:srgbClr val="FFC000"/>
                </a:solidFill>
                <a:latin typeface="Arial" charset="0"/>
              </a:defRPr>
            </a:lvl4pPr>
            <a:lvl5pPr algn="l" rtl="0" eaLnBrk="0" fontAlgn="base" hangingPunct="0">
              <a:lnSpc>
                <a:spcPct val="95000"/>
              </a:lnSpc>
              <a:spcBef>
                <a:spcPct val="0"/>
              </a:spcBef>
              <a:spcAft>
                <a:spcPct val="0"/>
              </a:spcAft>
              <a:defRPr sz="2400" b="1">
                <a:solidFill>
                  <a:srgbClr val="FFC000"/>
                </a:solidFill>
                <a:latin typeface="Arial" charset="0"/>
              </a:defRPr>
            </a:lvl5pPr>
            <a:lvl6pPr marL="457200" algn="l" rtl="0" eaLnBrk="1" fontAlgn="base" hangingPunct="1">
              <a:lnSpc>
                <a:spcPct val="95000"/>
              </a:lnSpc>
              <a:spcBef>
                <a:spcPct val="0"/>
              </a:spcBef>
              <a:spcAft>
                <a:spcPct val="0"/>
              </a:spcAft>
              <a:defRPr sz="2400" b="1">
                <a:solidFill>
                  <a:schemeClr val="accent2"/>
                </a:solidFill>
                <a:latin typeface="Arial" charset="0"/>
              </a:defRPr>
            </a:lvl6pPr>
            <a:lvl7pPr marL="914400" algn="l" rtl="0" eaLnBrk="1" fontAlgn="base" hangingPunct="1">
              <a:lnSpc>
                <a:spcPct val="95000"/>
              </a:lnSpc>
              <a:spcBef>
                <a:spcPct val="0"/>
              </a:spcBef>
              <a:spcAft>
                <a:spcPct val="0"/>
              </a:spcAft>
              <a:defRPr sz="2400" b="1">
                <a:solidFill>
                  <a:schemeClr val="accent2"/>
                </a:solidFill>
                <a:latin typeface="Arial" charset="0"/>
              </a:defRPr>
            </a:lvl7pPr>
            <a:lvl8pPr marL="1371600" algn="l" rtl="0" eaLnBrk="1" fontAlgn="base" hangingPunct="1">
              <a:lnSpc>
                <a:spcPct val="95000"/>
              </a:lnSpc>
              <a:spcBef>
                <a:spcPct val="0"/>
              </a:spcBef>
              <a:spcAft>
                <a:spcPct val="0"/>
              </a:spcAft>
              <a:defRPr sz="2400" b="1">
                <a:solidFill>
                  <a:schemeClr val="accent2"/>
                </a:solidFill>
                <a:latin typeface="Arial" charset="0"/>
              </a:defRPr>
            </a:lvl8pPr>
            <a:lvl9pPr marL="1828800" algn="l" rtl="0" eaLnBrk="1" fontAlgn="base" hangingPunct="1">
              <a:lnSpc>
                <a:spcPct val="95000"/>
              </a:lnSpc>
              <a:spcBef>
                <a:spcPct val="0"/>
              </a:spcBef>
              <a:spcAft>
                <a:spcPct val="0"/>
              </a:spcAft>
              <a:defRPr sz="2400" b="1">
                <a:solidFill>
                  <a:schemeClr val="accent2"/>
                </a:solidFill>
                <a:latin typeface="Arial" charset="0"/>
              </a:defRPr>
            </a:lvl9pPr>
          </a:lstStyle>
          <a:p>
            <a:pPr eaLnBrk="1" hangingPunct="1"/>
            <a:r>
              <a:rPr lang="hr-HR" sz="2800" kern="0" dirty="0" smtClean="0">
                <a:solidFill>
                  <a:schemeClr val="bg1"/>
                </a:solidFill>
              </a:rPr>
              <a:t> </a:t>
            </a:r>
            <a:endParaRPr lang="hr-HR" sz="1400" kern="0" dirty="0" smtClean="0">
              <a:solidFill>
                <a:schemeClr val="bg1"/>
              </a:solidFill>
            </a:endParaRPr>
          </a:p>
        </p:txBody>
      </p:sp>
      <p:sp>
        <p:nvSpPr>
          <p:cNvPr id="6" name="Slide Number Placeholder 1"/>
          <p:cNvSpPr txBox="1">
            <a:spLocks/>
          </p:cNvSpPr>
          <p:nvPr/>
        </p:nvSpPr>
        <p:spPr bwMode="auto">
          <a:xfrm>
            <a:off x="5436096" y="5589240"/>
            <a:ext cx="3153680" cy="4320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x-none"/>
            </a:defPPr>
            <a:lvl1pPr marL="0" algn="l" defTabSz="914400" rtl="0" eaLnBrk="0" latinLnBrk="0" hangingPunct="0">
              <a:defRPr sz="1800" kern="1200">
                <a:solidFill>
                  <a:schemeClr val="tx1"/>
                </a:solidFill>
                <a:latin typeface="Arial" charset="0"/>
                <a:ea typeface="+mn-ea"/>
                <a:cs typeface="Arial" charset="0"/>
              </a:defRPr>
            </a:lvl1pPr>
            <a:lvl2pPr marL="742950" indent="-285750" algn="l" defTabSz="914400" rtl="0" eaLnBrk="0" latinLnBrk="0" hangingPunct="0">
              <a:defRPr sz="1800" kern="1200">
                <a:solidFill>
                  <a:schemeClr val="tx1"/>
                </a:solidFill>
                <a:latin typeface="Arial" charset="0"/>
                <a:ea typeface="+mn-ea"/>
                <a:cs typeface="Arial" charset="0"/>
              </a:defRPr>
            </a:lvl2pPr>
            <a:lvl3pPr marL="1143000" indent="-228600" algn="l" defTabSz="914400" rtl="0" eaLnBrk="0" latinLnBrk="0" hangingPunct="0">
              <a:defRPr sz="1800" kern="1200">
                <a:solidFill>
                  <a:schemeClr val="tx1"/>
                </a:solidFill>
                <a:latin typeface="Arial" charset="0"/>
                <a:ea typeface="+mn-ea"/>
                <a:cs typeface="Arial" charset="0"/>
              </a:defRPr>
            </a:lvl3pPr>
            <a:lvl4pPr marL="1600200" indent="-228600" algn="l" defTabSz="914400" rtl="0" eaLnBrk="0" latinLnBrk="0" hangingPunct="0">
              <a:defRPr sz="1800" kern="1200">
                <a:solidFill>
                  <a:schemeClr val="tx1"/>
                </a:solidFill>
                <a:latin typeface="Arial" charset="0"/>
                <a:ea typeface="+mn-ea"/>
                <a:cs typeface="Arial" charset="0"/>
              </a:defRPr>
            </a:lvl4pPr>
            <a:lvl5pPr marL="2057400" indent="-228600" algn="l" defTabSz="914400" rtl="0" eaLnBrk="0" latinLnBrk="0" hangingPunct="0">
              <a:defRPr sz="1800" kern="1200">
                <a:solidFill>
                  <a:schemeClr val="tx1"/>
                </a:solidFill>
                <a:latin typeface="Arial" charset="0"/>
                <a:ea typeface="+mn-ea"/>
                <a:cs typeface="Arial" charset="0"/>
              </a:defRPr>
            </a:lvl5pPr>
            <a:lvl6pPr marL="25146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9718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4290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8862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just" eaLnBrk="1" hangingPunct="1"/>
            <a:endParaRPr lang="hr-HR" sz="1000" dirty="0" smtClean="0">
              <a:solidFill>
                <a:srgbClr val="000000"/>
              </a:solidFill>
            </a:endParaRPr>
          </a:p>
        </p:txBody>
      </p:sp>
      <p:sp>
        <p:nvSpPr>
          <p:cNvPr id="4" name="Slide Number Placeholder 3"/>
          <p:cNvSpPr>
            <a:spLocks noGrp="1"/>
          </p:cNvSpPr>
          <p:nvPr>
            <p:ph type="sldNum" sz="quarter" idx="12"/>
          </p:nvPr>
        </p:nvSpPr>
        <p:spPr>
          <a:xfrm>
            <a:off x="8244408" y="6356350"/>
            <a:ext cx="442392" cy="365125"/>
          </a:xfrm>
        </p:spPr>
        <p:txBody>
          <a:bodyPr/>
          <a:lstStyle/>
          <a:p>
            <a:pPr fontAlgn="base">
              <a:spcBef>
                <a:spcPct val="0"/>
              </a:spcBef>
              <a:spcAft>
                <a:spcPct val="0"/>
              </a:spcAft>
              <a:defRPr/>
            </a:pPr>
            <a:fld id="{B5F0C6B8-FFB2-4B7F-BB90-4B34C926A9D9}" type="slidenum">
              <a:rPr lang="hr-HR" sz="1100" smtClean="0">
                <a:solidFill>
                  <a:schemeClr val="accent1"/>
                </a:solidFill>
              </a:rPr>
              <a:pPr fontAlgn="base">
                <a:spcBef>
                  <a:spcPct val="0"/>
                </a:spcBef>
                <a:spcAft>
                  <a:spcPct val="0"/>
                </a:spcAft>
                <a:defRPr/>
              </a:pPr>
              <a:t>1</a:t>
            </a:fld>
            <a:endParaRPr lang="hr-HR" sz="1100" dirty="0">
              <a:solidFill>
                <a:schemeClr val="accent1"/>
              </a:solidFill>
            </a:endParaRPr>
          </a:p>
        </p:txBody>
      </p:sp>
    </p:spTree>
    <p:extLst>
      <p:ext uri="{BB962C8B-B14F-4D97-AF65-F5344CB8AC3E}">
        <p14:creationId xmlns:p14="http://schemas.microsoft.com/office/powerpoint/2010/main" val="3497880882"/>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500174"/>
            <a:ext cx="8524875" cy="4857784"/>
          </a:xfrm>
        </p:spPr>
        <p:txBody>
          <a:bodyPr/>
          <a:lstStyle/>
          <a:p>
            <a:pPr algn="just"/>
            <a:r>
              <a:rPr lang="hr-HR" b="1" dirty="0" smtClean="0">
                <a:solidFill>
                  <a:schemeClr val="tx2"/>
                </a:solidFill>
              </a:rPr>
              <a:t>Posredničko tijelo razine 2 (agencije)</a:t>
            </a:r>
            <a:r>
              <a:rPr lang="hr-HR" dirty="0" smtClean="0">
                <a:solidFill>
                  <a:schemeClr val="tx2"/>
                </a:solidFill>
              </a:rPr>
              <a:t> </a:t>
            </a:r>
          </a:p>
          <a:p>
            <a:pPr lvl="1" algn="just"/>
            <a:r>
              <a:rPr lang="hr-HR" sz="2000" dirty="0" smtClean="0">
                <a:solidFill>
                  <a:schemeClr val="tx2"/>
                </a:solidFill>
              </a:rPr>
              <a:t>“</a:t>
            </a:r>
            <a:r>
              <a:rPr lang="hr-HR" sz="2000" dirty="0" err="1" smtClean="0">
                <a:solidFill>
                  <a:schemeClr val="tx2"/>
                </a:solidFill>
              </a:rPr>
              <a:t>counterpart</a:t>
            </a:r>
            <a:r>
              <a:rPr lang="hr-HR" sz="2000" dirty="0" smtClean="0">
                <a:solidFill>
                  <a:schemeClr val="tx2"/>
                </a:solidFill>
              </a:rPr>
              <a:t>” korisniku (kada nema PT2, onda je to UT)</a:t>
            </a:r>
          </a:p>
          <a:p>
            <a:pPr lvl="1" algn="just"/>
            <a:r>
              <a:rPr lang="hr-HR" sz="2000" dirty="0" smtClean="0">
                <a:solidFill>
                  <a:schemeClr val="tx2"/>
                </a:solidFill>
              </a:rPr>
              <a:t>p</a:t>
            </a:r>
            <a:r>
              <a:rPr lang="hr-HR" sz="2000" dirty="0" smtClean="0">
                <a:solidFill>
                  <a:schemeClr val="accent1"/>
                </a:solidFill>
                <a:cs typeface="Microsoft Sans Serif" pitchFamily="34" charset="0"/>
              </a:rPr>
              <a:t>rovodi mjere informiranja i vidljivosti te savjetovanja korisnika </a:t>
            </a:r>
          </a:p>
          <a:p>
            <a:pPr lvl="1" algn="just"/>
            <a:r>
              <a:rPr lang="hr-HR" sz="2000" dirty="0" smtClean="0">
                <a:solidFill>
                  <a:schemeClr val="accent1"/>
                </a:solidFill>
                <a:cs typeface="Microsoft Sans Serif" pitchFamily="34" charset="0"/>
              </a:rPr>
              <a:t>s</a:t>
            </a:r>
            <a:r>
              <a:rPr lang="pl-PL" sz="2000" dirty="0" smtClean="0">
                <a:solidFill>
                  <a:schemeClr val="accent1"/>
                </a:solidFill>
                <a:cs typeface="Microsoft Sans Serif" pitchFamily="34" charset="0"/>
              </a:rPr>
              <a:t>udjeluje u pripremi natječajne dokumentacije za odabir projekata te u postupku odabira </a:t>
            </a:r>
          </a:p>
          <a:p>
            <a:pPr lvl="1" algn="just"/>
            <a:r>
              <a:rPr lang="pl-PL" sz="2000" dirty="0" smtClean="0">
                <a:solidFill>
                  <a:schemeClr val="accent1"/>
                </a:solidFill>
                <a:cs typeface="Microsoft Sans Serif" pitchFamily="34" charset="0"/>
              </a:rPr>
              <a:t>zaključuje ugovor o dodjeli bespovratnih sredstava s korisnikom</a:t>
            </a:r>
          </a:p>
          <a:p>
            <a:pPr lvl="1" algn="just"/>
            <a:r>
              <a:rPr lang="pl-PL" sz="2000" dirty="0" smtClean="0">
                <a:solidFill>
                  <a:schemeClr val="accent1"/>
                </a:solidFill>
                <a:cs typeface="Microsoft Sans Serif" pitchFamily="34" charset="0"/>
              </a:rPr>
              <a:t>provjerava izvršenje ugovornih obveza korisnika i nadzire napredak projekta </a:t>
            </a:r>
          </a:p>
          <a:p>
            <a:pPr lvl="1" algn="just"/>
            <a:r>
              <a:rPr lang="pl-PL" sz="2000" dirty="0" smtClean="0">
                <a:solidFill>
                  <a:schemeClr val="accent1"/>
                </a:solidFill>
                <a:cs typeface="Microsoft Sans Serif" pitchFamily="34" charset="0"/>
              </a:rPr>
              <a:t>ispituje sumnje na nepravilnosti </a:t>
            </a:r>
          </a:p>
          <a:p>
            <a:pPr lvl="1" algn="just"/>
            <a:r>
              <a:rPr lang="hr-HR" sz="2000" dirty="0" smtClean="0">
                <a:solidFill>
                  <a:schemeClr val="accent1"/>
                </a:solidFill>
                <a:cs typeface="Microsoft Sans Serif" pitchFamily="34" charset="0"/>
              </a:rPr>
              <a:t>osigurava čuvanje računovodstvenih podataka i drugih </a:t>
            </a:r>
            <a:r>
              <a:rPr lang="hr-HR" sz="2000" dirty="0" smtClean="0">
                <a:solidFill>
                  <a:schemeClr val="tx2"/>
                </a:solidFill>
                <a:cs typeface="Microsoft Sans Serif" pitchFamily="34" charset="0"/>
              </a:rPr>
              <a:t>revizorskih tragova na razini korisnika</a:t>
            </a:r>
          </a:p>
          <a:p>
            <a:endParaRPr lang="hr-HR" dirty="0" smtClean="0">
              <a:solidFill>
                <a:schemeClr val="tx2"/>
              </a:solidFill>
              <a:cs typeface="Microsoft Sans Serif" pitchFamily="34" charset="0"/>
            </a:endParaRPr>
          </a:p>
          <a:p>
            <a:endParaRPr lang="hr-HR" dirty="0" smtClean="0">
              <a:solidFill>
                <a:schemeClr val="tx2"/>
              </a:solidFill>
              <a:cs typeface="Microsoft Sans Serif" pitchFamily="34" charset="0"/>
            </a:endParaRPr>
          </a:p>
          <a:p>
            <a:pPr>
              <a:buNone/>
            </a:pPr>
            <a:r>
              <a:rPr lang="hr-HR" b="1" dirty="0" smtClean="0">
                <a:solidFill>
                  <a:schemeClr val="tx2"/>
                </a:solidFill>
              </a:rPr>
              <a:t>	</a:t>
            </a:r>
            <a:endParaRPr lang="en-US" sz="2000" dirty="0">
              <a:solidFill>
                <a:schemeClr val="tx2"/>
              </a:solidFill>
            </a:endParaRPr>
          </a:p>
        </p:txBody>
      </p:sp>
      <p:sp>
        <p:nvSpPr>
          <p:cNvPr id="3" name="Naslov 2"/>
          <p:cNvSpPr>
            <a:spLocks noGrp="1"/>
          </p:cNvSpPr>
          <p:nvPr>
            <p:ph type="title"/>
          </p:nvPr>
        </p:nvSpPr>
        <p:spPr/>
        <p:txBody>
          <a:bodyPr/>
          <a:lstStyle/>
          <a:p>
            <a:r>
              <a:rPr lang="hr-HR" dirty="0" smtClean="0"/>
              <a:t>Sustav upravljanja i kontrole 2014.-2020.</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10</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577807"/>
            <a:ext cx="8568952" cy="4248472"/>
          </a:xfrm>
        </p:spPr>
        <p:txBody>
          <a:bodyPr wrap="square">
            <a:noAutofit/>
          </a:bodyPr>
          <a:lstStyle/>
          <a:p>
            <a:pPr marL="0" indent="0">
              <a:spcAft>
                <a:spcPts val="600"/>
              </a:spcAft>
              <a:buNone/>
            </a:pPr>
            <a:endParaRPr lang="hr-HR" sz="2200" dirty="0" smtClean="0">
              <a:solidFill>
                <a:schemeClr val="accent1"/>
              </a:solidFill>
              <a:cs typeface="Microsoft Sans Serif" pitchFamily="34" charset="0"/>
            </a:endParaRPr>
          </a:p>
          <a:p>
            <a:pPr marL="0" indent="0">
              <a:spcAft>
                <a:spcPts val="600"/>
              </a:spcAft>
              <a:buNone/>
            </a:pPr>
            <a:endParaRPr lang="hr-HR" sz="2200" b="1" dirty="0">
              <a:solidFill>
                <a:schemeClr val="accent1"/>
              </a:solidFill>
              <a:cs typeface="Microsoft Sans Serif" pitchFamily="34" charset="0"/>
            </a:endParaRPr>
          </a:p>
          <a:p>
            <a:pPr marL="0" indent="0">
              <a:spcAft>
                <a:spcPts val="600"/>
              </a:spcAft>
              <a:buNone/>
            </a:pPr>
            <a:r>
              <a:rPr lang="hr-HR" sz="2200" dirty="0" smtClean="0">
                <a:solidFill>
                  <a:schemeClr val="accent1"/>
                </a:solidFill>
                <a:cs typeface="Microsoft Sans Serif" pitchFamily="34" charset="0"/>
              </a:rPr>
              <a:t> </a:t>
            </a:r>
            <a:endParaRPr lang="hr-HR" sz="1400" dirty="0">
              <a:solidFill>
                <a:schemeClr val="accent1"/>
              </a:solidFill>
              <a:cs typeface="Microsoft Sans Serif" pitchFamily="34" charset="0"/>
            </a:endParaRPr>
          </a:p>
          <a:p>
            <a:pPr marL="0" indent="0" algn="ctr">
              <a:spcAft>
                <a:spcPts val="1000"/>
              </a:spcAft>
              <a:buNone/>
            </a:pPr>
            <a:r>
              <a:rPr lang="hr-HR" sz="1400" b="1" dirty="0" smtClean="0">
                <a:solidFill>
                  <a:schemeClr val="accent1"/>
                </a:solidFill>
                <a:cs typeface="Microsoft Sans Serif" pitchFamily="34" charset="0"/>
              </a:rPr>
              <a:t> </a:t>
            </a:r>
            <a:endParaRPr lang="hr-HR" sz="1400" b="1" dirty="0">
              <a:solidFill>
                <a:schemeClr val="accent1"/>
              </a:solidFill>
              <a:cs typeface="Microsoft Sans Serif" pitchFamily="34" charset="0"/>
            </a:endParaRPr>
          </a:p>
          <a:p>
            <a:pPr marL="0" indent="0" algn="ctr">
              <a:spcAft>
                <a:spcPts val="1000"/>
              </a:spcAft>
              <a:buNone/>
            </a:pPr>
            <a:endParaRPr lang="hr-HR" sz="2200" b="1" dirty="0" smtClean="0">
              <a:solidFill>
                <a:schemeClr val="accent1"/>
              </a:solidFill>
              <a:cs typeface="Microsoft Sans Serif" pitchFamily="34" charset="0"/>
            </a:endParaRPr>
          </a:p>
        </p:txBody>
      </p:sp>
      <p:sp>
        <p:nvSpPr>
          <p:cNvPr id="7" name="Title 1"/>
          <p:cNvSpPr txBox="1">
            <a:spLocks/>
          </p:cNvSpPr>
          <p:nvPr/>
        </p:nvSpPr>
        <p:spPr bwMode="auto">
          <a:xfrm>
            <a:off x="285720" y="142852"/>
            <a:ext cx="6142012" cy="634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rgbClr val="FFC000"/>
                </a:solidFill>
                <a:latin typeface="+mn-lt"/>
                <a:ea typeface="+mj-ea"/>
                <a:cs typeface="+mj-cs"/>
              </a:defRPr>
            </a:lvl1pPr>
            <a:lvl2pPr algn="l" rtl="0" eaLnBrk="0" fontAlgn="base" hangingPunct="0">
              <a:lnSpc>
                <a:spcPct val="95000"/>
              </a:lnSpc>
              <a:spcBef>
                <a:spcPct val="0"/>
              </a:spcBef>
              <a:spcAft>
                <a:spcPct val="0"/>
              </a:spcAft>
              <a:defRPr sz="2400" b="1">
                <a:solidFill>
                  <a:srgbClr val="FFC000"/>
                </a:solidFill>
                <a:latin typeface="Arial" charset="0"/>
              </a:defRPr>
            </a:lvl2pPr>
            <a:lvl3pPr algn="l" rtl="0" eaLnBrk="0" fontAlgn="base" hangingPunct="0">
              <a:lnSpc>
                <a:spcPct val="95000"/>
              </a:lnSpc>
              <a:spcBef>
                <a:spcPct val="0"/>
              </a:spcBef>
              <a:spcAft>
                <a:spcPct val="0"/>
              </a:spcAft>
              <a:defRPr sz="2400" b="1">
                <a:solidFill>
                  <a:srgbClr val="FFC000"/>
                </a:solidFill>
                <a:latin typeface="Arial" charset="0"/>
              </a:defRPr>
            </a:lvl3pPr>
            <a:lvl4pPr algn="l" rtl="0" eaLnBrk="0" fontAlgn="base" hangingPunct="0">
              <a:lnSpc>
                <a:spcPct val="95000"/>
              </a:lnSpc>
              <a:spcBef>
                <a:spcPct val="0"/>
              </a:spcBef>
              <a:spcAft>
                <a:spcPct val="0"/>
              </a:spcAft>
              <a:defRPr sz="2400" b="1">
                <a:solidFill>
                  <a:srgbClr val="FFC000"/>
                </a:solidFill>
                <a:latin typeface="Arial" charset="0"/>
              </a:defRPr>
            </a:lvl4pPr>
            <a:lvl5pPr algn="l" rtl="0" eaLnBrk="0" fontAlgn="base" hangingPunct="0">
              <a:lnSpc>
                <a:spcPct val="95000"/>
              </a:lnSpc>
              <a:spcBef>
                <a:spcPct val="0"/>
              </a:spcBef>
              <a:spcAft>
                <a:spcPct val="0"/>
              </a:spcAft>
              <a:defRPr sz="2400" b="1">
                <a:solidFill>
                  <a:srgbClr val="FFC000"/>
                </a:solidFill>
                <a:latin typeface="Arial" charset="0"/>
              </a:defRPr>
            </a:lvl5pPr>
            <a:lvl6pPr marL="457200" algn="l" rtl="0" eaLnBrk="1" fontAlgn="base" hangingPunct="1">
              <a:lnSpc>
                <a:spcPct val="95000"/>
              </a:lnSpc>
              <a:spcBef>
                <a:spcPct val="0"/>
              </a:spcBef>
              <a:spcAft>
                <a:spcPct val="0"/>
              </a:spcAft>
              <a:defRPr sz="2400" b="1">
                <a:solidFill>
                  <a:schemeClr val="accent2"/>
                </a:solidFill>
                <a:latin typeface="Arial" charset="0"/>
              </a:defRPr>
            </a:lvl6pPr>
            <a:lvl7pPr marL="914400" algn="l" rtl="0" eaLnBrk="1" fontAlgn="base" hangingPunct="1">
              <a:lnSpc>
                <a:spcPct val="95000"/>
              </a:lnSpc>
              <a:spcBef>
                <a:spcPct val="0"/>
              </a:spcBef>
              <a:spcAft>
                <a:spcPct val="0"/>
              </a:spcAft>
              <a:defRPr sz="2400" b="1">
                <a:solidFill>
                  <a:schemeClr val="accent2"/>
                </a:solidFill>
                <a:latin typeface="Arial" charset="0"/>
              </a:defRPr>
            </a:lvl7pPr>
            <a:lvl8pPr marL="1371600" algn="l" rtl="0" eaLnBrk="1" fontAlgn="base" hangingPunct="1">
              <a:lnSpc>
                <a:spcPct val="95000"/>
              </a:lnSpc>
              <a:spcBef>
                <a:spcPct val="0"/>
              </a:spcBef>
              <a:spcAft>
                <a:spcPct val="0"/>
              </a:spcAft>
              <a:defRPr sz="2400" b="1">
                <a:solidFill>
                  <a:schemeClr val="accent2"/>
                </a:solidFill>
                <a:latin typeface="Arial" charset="0"/>
              </a:defRPr>
            </a:lvl8pPr>
            <a:lvl9pPr marL="1828800" algn="l" rtl="0" eaLnBrk="1" fontAlgn="base" hangingPunct="1">
              <a:lnSpc>
                <a:spcPct val="95000"/>
              </a:lnSpc>
              <a:spcBef>
                <a:spcPct val="0"/>
              </a:spcBef>
              <a:spcAft>
                <a:spcPct val="0"/>
              </a:spcAft>
              <a:defRPr sz="2400" b="1">
                <a:solidFill>
                  <a:schemeClr val="accent2"/>
                </a:solidFill>
                <a:latin typeface="Arial" charset="0"/>
              </a:defRPr>
            </a:lvl9pPr>
          </a:lstStyle>
          <a:p>
            <a:pPr eaLnBrk="1" hangingPunct="1"/>
            <a:r>
              <a:rPr lang="hr-HR" dirty="0" smtClean="0"/>
              <a:t>Sustav upravljanja i kontrole 2014.-2020.</a:t>
            </a:r>
            <a:endParaRPr lang="hr-HR" kern="0" dirty="0" smtClean="0">
              <a:solidFill>
                <a:schemeClr val="bg1"/>
              </a:solidFill>
            </a:endParaRPr>
          </a:p>
        </p:txBody>
      </p:sp>
      <p:sp>
        <p:nvSpPr>
          <p:cNvPr id="6" name="Slide Number Placeholder 1"/>
          <p:cNvSpPr txBox="1">
            <a:spLocks/>
          </p:cNvSpPr>
          <p:nvPr/>
        </p:nvSpPr>
        <p:spPr bwMode="auto">
          <a:xfrm>
            <a:off x="5436096" y="5439504"/>
            <a:ext cx="3153680" cy="388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x-none"/>
            </a:defPPr>
            <a:lvl1pPr marL="0" algn="l" defTabSz="914400" rtl="0" eaLnBrk="0" latinLnBrk="0" hangingPunct="0">
              <a:defRPr sz="1800" kern="1200">
                <a:solidFill>
                  <a:schemeClr val="tx1"/>
                </a:solidFill>
                <a:latin typeface="Arial" charset="0"/>
                <a:ea typeface="+mn-ea"/>
                <a:cs typeface="Arial" charset="0"/>
              </a:defRPr>
            </a:lvl1pPr>
            <a:lvl2pPr marL="742950" indent="-285750" algn="l" defTabSz="914400" rtl="0" eaLnBrk="0" latinLnBrk="0" hangingPunct="0">
              <a:defRPr sz="1800" kern="1200">
                <a:solidFill>
                  <a:schemeClr val="tx1"/>
                </a:solidFill>
                <a:latin typeface="Arial" charset="0"/>
                <a:ea typeface="+mn-ea"/>
                <a:cs typeface="Arial" charset="0"/>
              </a:defRPr>
            </a:lvl2pPr>
            <a:lvl3pPr marL="1143000" indent="-228600" algn="l" defTabSz="914400" rtl="0" eaLnBrk="0" latinLnBrk="0" hangingPunct="0">
              <a:defRPr sz="1800" kern="1200">
                <a:solidFill>
                  <a:schemeClr val="tx1"/>
                </a:solidFill>
                <a:latin typeface="Arial" charset="0"/>
                <a:ea typeface="+mn-ea"/>
                <a:cs typeface="Arial" charset="0"/>
              </a:defRPr>
            </a:lvl3pPr>
            <a:lvl4pPr marL="1600200" indent="-228600" algn="l" defTabSz="914400" rtl="0" eaLnBrk="0" latinLnBrk="0" hangingPunct="0">
              <a:defRPr sz="1800" kern="1200">
                <a:solidFill>
                  <a:schemeClr val="tx1"/>
                </a:solidFill>
                <a:latin typeface="Arial" charset="0"/>
                <a:ea typeface="+mn-ea"/>
                <a:cs typeface="Arial" charset="0"/>
              </a:defRPr>
            </a:lvl4pPr>
            <a:lvl5pPr marL="2057400" indent="-228600" algn="l" defTabSz="914400" rtl="0" eaLnBrk="0" latinLnBrk="0" hangingPunct="0">
              <a:defRPr sz="1800" kern="1200">
                <a:solidFill>
                  <a:schemeClr val="tx1"/>
                </a:solidFill>
                <a:latin typeface="Arial" charset="0"/>
                <a:ea typeface="+mn-ea"/>
                <a:cs typeface="Arial" charset="0"/>
              </a:defRPr>
            </a:lvl5pPr>
            <a:lvl6pPr marL="25146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9718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4290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8862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just" eaLnBrk="1" hangingPunct="1"/>
            <a:endParaRPr lang="hr-HR" sz="1000" dirty="0" smtClean="0">
              <a:solidFill>
                <a:srgbClr val="000000"/>
              </a:solidFill>
            </a:endParaRPr>
          </a:p>
        </p:txBody>
      </p:sp>
      <p:sp>
        <p:nvSpPr>
          <p:cNvPr id="4" name="Slide Number Placeholder 3"/>
          <p:cNvSpPr>
            <a:spLocks noGrp="1"/>
          </p:cNvSpPr>
          <p:nvPr>
            <p:ph type="sldNum" sz="quarter" idx="12"/>
          </p:nvPr>
        </p:nvSpPr>
        <p:spPr>
          <a:xfrm>
            <a:off x="8244408" y="6356350"/>
            <a:ext cx="442392" cy="365125"/>
          </a:xfrm>
        </p:spPr>
        <p:txBody>
          <a:bodyPr/>
          <a:lstStyle/>
          <a:p>
            <a:pPr fontAlgn="base">
              <a:spcBef>
                <a:spcPct val="0"/>
              </a:spcBef>
              <a:spcAft>
                <a:spcPct val="0"/>
              </a:spcAft>
              <a:defRPr/>
            </a:pPr>
            <a:fld id="{B5F0C6B8-FFB2-4B7F-BB90-4B34C926A9D9}" type="slidenum">
              <a:rPr lang="hr-HR" sz="1100" smtClean="0">
                <a:solidFill>
                  <a:schemeClr val="accent1"/>
                </a:solidFill>
              </a:rPr>
              <a:pPr fontAlgn="base">
                <a:spcBef>
                  <a:spcPct val="0"/>
                </a:spcBef>
                <a:spcAft>
                  <a:spcPct val="0"/>
                </a:spcAft>
                <a:defRPr/>
              </a:pPr>
              <a:t>11</a:t>
            </a:fld>
            <a:endParaRPr lang="hr-HR" sz="1100" dirty="0">
              <a:solidFill>
                <a:schemeClr val="accent1"/>
              </a:solidFill>
            </a:endParaRPr>
          </a:p>
        </p:txBody>
      </p:sp>
      <p:sp>
        <p:nvSpPr>
          <p:cNvPr id="26" name="Rounded Rectangle 25"/>
          <p:cNvSpPr/>
          <p:nvPr/>
        </p:nvSpPr>
        <p:spPr bwMode="auto">
          <a:xfrm rot="16200000">
            <a:off x="-1294724" y="3169348"/>
            <a:ext cx="3812568" cy="864096"/>
          </a:xfrm>
          <a:prstGeom prst="roundRect">
            <a:avLst/>
          </a:prstGeom>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hr-HR" b="1" dirty="0" smtClean="0">
                <a:solidFill>
                  <a:schemeClr val="tx2"/>
                </a:solidFill>
                <a:latin typeface="Arial" charset="0"/>
              </a:rPr>
              <a:t>Delegiranje funkcija</a:t>
            </a:r>
            <a:endParaRPr kumimoji="0" lang="hr-HR" b="1" i="0" u="none" strike="noStrike" cap="none" normalizeH="0" baseline="0" dirty="0" smtClean="0">
              <a:ln>
                <a:noFill/>
              </a:ln>
              <a:solidFill>
                <a:schemeClr val="tx2"/>
              </a:solidFill>
              <a:effectLst/>
              <a:latin typeface="Arial" charset="0"/>
            </a:endParaRPr>
          </a:p>
        </p:txBody>
      </p:sp>
      <p:sp>
        <p:nvSpPr>
          <p:cNvPr id="27" name="Rounded Rectangle 26"/>
          <p:cNvSpPr/>
          <p:nvPr/>
        </p:nvSpPr>
        <p:spPr bwMode="auto">
          <a:xfrm>
            <a:off x="1817163" y="4823646"/>
            <a:ext cx="1558073" cy="829911"/>
          </a:xfrm>
          <a:prstGeom prst="roundRect">
            <a:avLst/>
          </a:prstGeom>
          <a:solidFill>
            <a:schemeClr val="bg1">
              <a:lumMod val="75000"/>
            </a:schemeClr>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hr-HR" sz="1900" b="1" i="0" u="none" strike="noStrike" cap="none" normalizeH="0" baseline="0" dirty="0" smtClean="0">
              <a:ln>
                <a:noFill/>
              </a:ln>
              <a:solidFill>
                <a:schemeClr val="tx2"/>
              </a:solidFill>
              <a:effectLst/>
              <a:latin typeface="Arial" charset="0"/>
            </a:endParaRPr>
          </a:p>
        </p:txBody>
      </p:sp>
      <p:sp>
        <p:nvSpPr>
          <p:cNvPr id="29" name="Rounded Rectangle 28"/>
          <p:cNvSpPr/>
          <p:nvPr/>
        </p:nvSpPr>
        <p:spPr bwMode="auto">
          <a:xfrm>
            <a:off x="6187932" y="3428541"/>
            <a:ext cx="1497586" cy="804338"/>
          </a:xfrm>
          <a:prstGeom prst="roundRect">
            <a:avLst/>
          </a:prstGeom>
          <a:solidFill>
            <a:schemeClr val="bg1">
              <a:lumMod val="75000"/>
            </a:schemeClr>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hr-HR" sz="1900" b="1" i="0" u="none" strike="noStrike" cap="none" normalizeH="0" baseline="0" dirty="0" smtClean="0">
              <a:ln>
                <a:noFill/>
              </a:ln>
              <a:solidFill>
                <a:schemeClr val="tx2"/>
              </a:solidFill>
              <a:effectLst/>
              <a:latin typeface="Arial" charset="0"/>
            </a:endParaRPr>
          </a:p>
        </p:txBody>
      </p:sp>
      <p:sp>
        <p:nvSpPr>
          <p:cNvPr id="31" name="Rounded Rectangle 30"/>
          <p:cNvSpPr/>
          <p:nvPr/>
        </p:nvSpPr>
        <p:spPr bwMode="auto">
          <a:xfrm>
            <a:off x="4071826" y="3439994"/>
            <a:ext cx="1497586" cy="803736"/>
          </a:xfrm>
          <a:prstGeom prst="roundRect">
            <a:avLst/>
          </a:prstGeom>
          <a:solidFill>
            <a:schemeClr val="bg1">
              <a:lumMod val="75000"/>
            </a:schemeClr>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hr-HR" sz="1900" b="1" i="0" u="none" strike="noStrike" cap="none" normalizeH="0" baseline="0" dirty="0" smtClean="0">
              <a:ln>
                <a:noFill/>
              </a:ln>
              <a:solidFill>
                <a:schemeClr val="tx2"/>
              </a:solidFill>
              <a:effectLst/>
              <a:latin typeface="Arial" charset="0"/>
            </a:endParaRPr>
          </a:p>
        </p:txBody>
      </p:sp>
      <p:sp>
        <p:nvSpPr>
          <p:cNvPr id="35" name="Rounded Rectangle 34"/>
          <p:cNvSpPr/>
          <p:nvPr/>
        </p:nvSpPr>
        <p:spPr bwMode="auto">
          <a:xfrm>
            <a:off x="1547664" y="1551341"/>
            <a:ext cx="1508712" cy="3777306"/>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hr-HR" sz="1700" dirty="0" smtClean="0">
                <a:solidFill>
                  <a:schemeClr val="tx2"/>
                </a:solidFill>
                <a:latin typeface="Arial" charset="0"/>
              </a:rPr>
              <a:t>Upravljačko </a:t>
            </a:r>
            <a:br>
              <a:rPr lang="hr-HR" sz="1700" dirty="0" smtClean="0">
                <a:solidFill>
                  <a:schemeClr val="tx2"/>
                </a:solidFill>
                <a:latin typeface="Arial" charset="0"/>
              </a:rPr>
            </a:br>
            <a:r>
              <a:rPr lang="hr-HR" sz="1700" dirty="0" smtClean="0">
                <a:solidFill>
                  <a:schemeClr val="tx2"/>
                </a:solidFill>
                <a:latin typeface="Arial" charset="0"/>
              </a:rPr>
              <a:t>tijelo</a:t>
            </a:r>
            <a:endParaRPr kumimoji="0" lang="hr-HR" sz="1700" i="0" u="none" strike="noStrike" cap="none" normalizeH="0" baseline="0" dirty="0" smtClean="0">
              <a:ln>
                <a:noFill/>
              </a:ln>
              <a:solidFill>
                <a:schemeClr val="tx2"/>
              </a:solidFill>
              <a:effectLst/>
              <a:latin typeface="Arial" charset="0"/>
            </a:endParaRPr>
          </a:p>
        </p:txBody>
      </p:sp>
      <p:sp>
        <p:nvSpPr>
          <p:cNvPr id="22" name="Rounded Rectangle 21"/>
          <p:cNvSpPr/>
          <p:nvPr/>
        </p:nvSpPr>
        <p:spPr bwMode="auto">
          <a:xfrm>
            <a:off x="3722560" y="1551341"/>
            <a:ext cx="1508712" cy="2322756"/>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hr-HR" sz="1700" dirty="0" smtClean="0">
                <a:solidFill>
                  <a:schemeClr val="tx2"/>
                </a:solidFill>
                <a:latin typeface="Arial" charset="0"/>
              </a:rPr>
              <a:t>Upravljačko </a:t>
            </a:r>
            <a:br>
              <a:rPr lang="hr-HR" sz="1700" dirty="0" smtClean="0">
                <a:solidFill>
                  <a:schemeClr val="tx2"/>
                </a:solidFill>
                <a:latin typeface="Arial" charset="0"/>
              </a:rPr>
            </a:br>
            <a:r>
              <a:rPr lang="hr-HR" sz="1700" dirty="0" smtClean="0">
                <a:solidFill>
                  <a:schemeClr val="tx2"/>
                </a:solidFill>
                <a:latin typeface="Arial" charset="0"/>
              </a:rPr>
              <a:t>tijelo</a:t>
            </a:r>
            <a:endParaRPr kumimoji="0" lang="hr-HR" sz="1700" i="0" u="none" strike="noStrike" cap="none" normalizeH="0" baseline="0" dirty="0" smtClean="0">
              <a:ln>
                <a:noFill/>
              </a:ln>
              <a:solidFill>
                <a:schemeClr val="tx2"/>
              </a:solidFill>
              <a:effectLst/>
              <a:latin typeface="Arial" charset="0"/>
            </a:endParaRPr>
          </a:p>
        </p:txBody>
      </p:sp>
      <p:sp>
        <p:nvSpPr>
          <p:cNvPr id="23" name="Rounded Rectangle 22"/>
          <p:cNvSpPr/>
          <p:nvPr/>
        </p:nvSpPr>
        <p:spPr bwMode="auto">
          <a:xfrm>
            <a:off x="3721410" y="4352195"/>
            <a:ext cx="1508712" cy="97645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hr-HR" sz="1700" dirty="0" smtClean="0">
                <a:solidFill>
                  <a:schemeClr val="tx2"/>
                </a:solidFill>
                <a:latin typeface="Arial" charset="0"/>
              </a:rPr>
              <a:t>Posredničko </a:t>
            </a:r>
            <a:br>
              <a:rPr lang="hr-HR" sz="1700" dirty="0" smtClean="0">
                <a:solidFill>
                  <a:schemeClr val="tx2"/>
                </a:solidFill>
                <a:latin typeface="Arial" charset="0"/>
              </a:rPr>
            </a:br>
            <a:r>
              <a:rPr lang="hr-HR" sz="1700" dirty="0" smtClean="0">
                <a:solidFill>
                  <a:schemeClr val="tx2"/>
                </a:solidFill>
                <a:latin typeface="Arial" charset="0"/>
              </a:rPr>
              <a:t>tijelo razine 2</a:t>
            </a:r>
            <a:endParaRPr kumimoji="0" lang="hr-HR" sz="1700" i="0" u="none" strike="noStrike" cap="none" normalizeH="0" baseline="0" dirty="0" smtClean="0">
              <a:ln>
                <a:noFill/>
              </a:ln>
              <a:solidFill>
                <a:schemeClr val="tx2"/>
              </a:solidFill>
              <a:effectLst/>
              <a:latin typeface="Arial" charset="0"/>
            </a:endParaRPr>
          </a:p>
        </p:txBody>
      </p:sp>
      <p:sp>
        <p:nvSpPr>
          <p:cNvPr id="24" name="Rounded Rectangle 23"/>
          <p:cNvSpPr/>
          <p:nvPr/>
        </p:nvSpPr>
        <p:spPr bwMode="auto">
          <a:xfrm>
            <a:off x="5901815" y="1551345"/>
            <a:ext cx="1480151" cy="984865"/>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hr-HR" sz="1700" dirty="0" smtClean="0">
                <a:solidFill>
                  <a:schemeClr val="tx2"/>
                </a:solidFill>
                <a:latin typeface="Arial" charset="0"/>
              </a:rPr>
              <a:t>Upravljačko </a:t>
            </a:r>
            <a:br>
              <a:rPr lang="hr-HR" sz="1700" dirty="0" smtClean="0">
                <a:solidFill>
                  <a:schemeClr val="tx2"/>
                </a:solidFill>
                <a:latin typeface="Arial" charset="0"/>
              </a:rPr>
            </a:br>
            <a:r>
              <a:rPr lang="hr-HR" sz="1700" dirty="0" smtClean="0">
                <a:solidFill>
                  <a:schemeClr val="tx2"/>
                </a:solidFill>
                <a:latin typeface="Arial" charset="0"/>
              </a:rPr>
              <a:t>tijelo</a:t>
            </a:r>
            <a:endParaRPr kumimoji="0" lang="hr-HR" sz="1700" i="0" u="none" strike="noStrike" cap="none" normalizeH="0" baseline="0" dirty="0" smtClean="0">
              <a:ln>
                <a:noFill/>
              </a:ln>
              <a:solidFill>
                <a:schemeClr val="tx2"/>
              </a:solidFill>
              <a:effectLst/>
              <a:latin typeface="Arial" charset="0"/>
            </a:endParaRPr>
          </a:p>
        </p:txBody>
      </p:sp>
      <p:sp>
        <p:nvSpPr>
          <p:cNvPr id="25" name="Rounded Rectangle 24"/>
          <p:cNvSpPr/>
          <p:nvPr/>
        </p:nvSpPr>
        <p:spPr bwMode="auto">
          <a:xfrm>
            <a:off x="5901815" y="2823153"/>
            <a:ext cx="1480151" cy="100755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hr-HR" sz="1700" dirty="0" smtClean="0">
                <a:solidFill>
                  <a:schemeClr val="tx2"/>
                </a:solidFill>
                <a:latin typeface="Arial" charset="0"/>
              </a:rPr>
              <a:t>Posredničko </a:t>
            </a:r>
            <a:br>
              <a:rPr lang="hr-HR" sz="1700" dirty="0" smtClean="0">
                <a:solidFill>
                  <a:schemeClr val="tx2"/>
                </a:solidFill>
                <a:latin typeface="Arial" charset="0"/>
              </a:rPr>
            </a:br>
            <a:r>
              <a:rPr lang="hr-HR" sz="1700" dirty="0" smtClean="0">
                <a:solidFill>
                  <a:schemeClr val="tx2"/>
                </a:solidFill>
                <a:latin typeface="Arial" charset="0"/>
              </a:rPr>
              <a:t>tijelo razine 1</a:t>
            </a:r>
            <a:endParaRPr kumimoji="0" lang="hr-HR" sz="1700" i="0" u="none" strike="noStrike" cap="none" normalizeH="0" baseline="0" dirty="0" smtClean="0">
              <a:ln>
                <a:noFill/>
              </a:ln>
              <a:solidFill>
                <a:schemeClr val="tx2"/>
              </a:solidFill>
              <a:effectLst/>
              <a:latin typeface="Arial" charset="0"/>
            </a:endParaRPr>
          </a:p>
        </p:txBody>
      </p:sp>
      <p:sp>
        <p:nvSpPr>
          <p:cNvPr id="28" name="Rounded Rectangle 27"/>
          <p:cNvSpPr/>
          <p:nvPr/>
        </p:nvSpPr>
        <p:spPr bwMode="auto">
          <a:xfrm>
            <a:off x="5901815" y="4347472"/>
            <a:ext cx="1508712" cy="976453"/>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hr-HR" sz="1700" dirty="0" smtClean="0">
                <a:solidFill>
                  <a:schemeClr val="tx2"/>
                </a:solidFill>
                <a:latin typeface="Arial" charset="0"/>
              </a:rPr>
              <a:t>Posredničko </a:t>
            </a:r>
            <a:br>
              <a:rPr lang="hr-HR" sz="1700" dirty="0" smtClean="0">
                <a:solidFill>
                  <a:schemeClr val="tx2"/>
                </a:solidFill>
                <a:latin typeface="Arial" charset="0"/>
              </a:rPr>
            </a:br>
            <a:r>
              <a:rPr lang="hr-HR" sz="1700" dirty="0" smtClean="0">
                <a:solidFill>
                  <a:schemeClr val="tx2"/>
                </a:solidFill>
                <a:latin typeface="Arial" charset="0"/>
              </a:rPr>
              <a:t>tijelo razine 2</a:t>
            </a:r>
            <a:endParaRPr kumimoji="0" lang="hr-HR" sz="1700" i="0" u="none" strike="noStrike" cap="none" normalizeH="0" baseline="0" dirty="0" smtClean="0">
              <a:ln>
                <a:noFill/>
              </a:ln>
              <a:solidFill>
                <a:schemeClr val="tx2"/>
              </a:solidFill>
              <a:effectLst/>
              <a:latin typeface="Arial" charset="0"/>
            </a:endParaRPr>
          </a:p>
        </p:txBody>
      </p:sp>
    </p:spTree>
    <p:extLst>
      <p:ext uri="{BB962C8B-B14F-4D97-AF65-F5344CB8AC3E}">
        <p14:creationId xmlns:p14="http://schemas.microsoft.com/office/powerpoint/2010/main" val="2857313711"/>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500174"/>
            <a:ext cx="8524875" cy="4714908"/>
          </a:xfrm>
        </p:spPr>
        <p:txBody>
          <a:bodyPr/>
          <a:lstStyle/>
          <a:p>
            <a:pPr algn="just">
              <a:buNone/>
            </a:pPr>
            <a:r>
              <a:rPr lang="hr-HR" b="1" dirty="0" smtClean="0">
                <a:solidFill>
                  <a:schemeClr val="tx2"/>
                </a:solidFill>
              </a:rPr>
              <a:t>   </a:t>
            </a:r>
            <a:r>
              <a:rPr lang="hr-HR" b="1" u="sng" dirty="0" smtClean="0">
                <a:solidFill>
                  <a:schemeClr val="tx2"/>
                </a:solidFill>
              </a:rPr>
              <a:t>Institucionalni okvir</a:t>
            </a:r>
            <a:r>
              <a:rPr lang="hr-HR" b="1" dirty="0" smtClean="0">
                <a:solidFill>
                  <a:schemeClr val="tx2"/>
                </a:solidFill>
              </a:rPr>
              <a:t> </a:t>
            </a:r>
            <a:r>
              <a:rPr lang="hr-HR" dirty="0" smtClean="0">
                <a:solidFill>
                  <a:schemeClr val="tx2"/>
                </a:solidFill>
              </a:rPr>
              <a:t>utvrdit će se:</a:t>
            </a:r>
          </a:p>
          <a:p>
            <a:pPr lvl="1" algn="just">
              <a:buFont typeface="Wingdings" pitchFamily="2" charset="2"/>
              <a:buChar char="§"/>
            </a:pPr>
            <a:r>
              <a:rPr lang="hr-HR" sz="2000" dirty="0" smtClean="0">
                <a:solidFill>
                  <a:schemeClr val="tx2"/>
                </a:solidFill>
              </a:rPr>
              <a:t>Zakonom (indikativni datum - srpanj 2014.)</a:t>
            </a:r>
          </a:p>
          <a:p>
            <a:pPr lvl="1" algn="just">
              <a:buFont typeface="Wingdings" pitchFamily="2" charset="2"/>
              <a:buChar char="§"/>
            </a:pPr>
            <a:r>
              <a:rPr lang="hr-HR" sz="2000" dirty="0" smtClean="0">
                <a:solidFill>
                  <a:schemeClr val="tx2"/>
                </a:solidFill>
              </a:rPr>
              <a:t>Uredbom (indikativni datum – kolovoz/rujan 2014.)</a:t>
            </a:r>
          </a:p>
          <a:p>
            <a:pPr lvl="1" algn="just">
              <a:buNone/>
            </a:pPr>
            <a:r>
              <a:rPr lang="hr-HR" sz="2000" dirty="0" smtClean="0">
                <a:solidFill>
                  <a:schemeClr val="tx2"/>
                </a:solidFill>
              </a:rPr>
              <a:t>	Slijedi razvijanje smjernica (procedura) za postupanje tijela u sustavu te </a:t>
            </a:r>
            <a:r>
              <a:rPr lang="hr-HR" sz="2000" b="1" dirty="0" smtClean="0">
                <a:solidFill>
                  <a:schemeClr val="tx2"/>
                </a:solidFill>
              </a:rPr>
              <a:t>pravilnika o prihvatljivosti izdataka</a:t>
            </a:r>
            <a:r>
              <a:rPr lang="hr-HR" sz="2000" dirty="0" smtClean="0">
                <a:solidFill>
                  <a:schemeClr val="tx2"/>
                </a:solidFill>
              </a:rPr>
              <a:t> (za 2007.-2013. objavljen u NN 05/2014.)</a:t>
            </a:r>
          </a:p>
          <a:p>
            <a:pPr marL="0" algn="just">
              <a:spcBef>
                <a:spcPts val="0"/>
              </a:spcBef>
              <a:buNone/>
            </a:pPr>
            <a:r>
              <a:rPr lang="hr-HR" b="1" dirty="0" smtClean="0">
                <a:solidFill>
                  <a:schemeClr val="tx2"/>
                </a:solidFill>
              </a:rPr>
              <a:t>  </a:t>
            </a:r>
          </a:p>
          <a:p>
            <a:pPr algn="just">
              <a:buNone/>
            </a:pPr>
            <a:r>
              <a:rPr lang="hr-HR" b="1" dirty="0" smtClean="0">
                <a:solidFill>
                  <a:schemeClr val="tx2"/>
                </a:solidFill>
              </a:rPr>
              <a:t>   </a:t>
            </a:r>
            <a:r>
              <a:rPr lang="hr-HR" b="1" u="sng" dirty="0" smtClean="0">
                <a:solidFill>
                  <a:schemeClr val="tx2"/>
                </a:solidFill>
              </a:rPr>
              <a:t>Predviđena nadležna tijela</a:t>
            </a:r>
            <a:r>
              <a:rPr lang="hr-HR" b="1" dirty="0" smtClean="0">
                <a:solidFill>
                  <a:schemeClr val="tx2"/>
                </a:solidFill>
              </a:rPr>
              <a:t> </a:t>
            </a:r>
            <a:r>
              <a:rPr lang="hr-HR" dirty="0" smtClean="0">
                <a:solidFill>
                  <a:schemeClr val="tx2"/>
                </a:solidFill>
              </a:rPr>
              <a:t>za Prioritetnu os 2 u OP KK 2014.-2020.:</a:t>
            </a:r>
          </a:p>
          <a:p>
            <a:pPr lvl="1" algn="just">
              <a:buNone/>
            </a:pPr>
            <a:r>
              <a:rPr lang="hr-HR" sz="2000" b="1" dirty="0" smtClean="0">
                <a:solidFill>
                  <a:schemeClr val="tx2"/>
                </a:solidFill>
              </a:rPr>
              <a:t>UT = Ministarstvo regionalnoga razvoja i fondova EU (MRRFEU)</a:t>
            </a:r>
          </a:p>
          <a:p>
            <a:pPr lvl="1" algn="just">
              <a:buNone/>
            </a:pPr>
            <a:r>
              <a:rPr lang="hr-HR" sz="2000" b="1" dirty="0" smtClean="0">
                <a:solidFill>
                  <a:schemeClr val="tx2"/>
                </a:solidFill>
              </a:rPr>
              <a:t>PT2 = Središnja agencija za financiranje i ugovaranje programa i projekata EU (SAFU)</a:t>
            </a:r>
          </a:p>
        </p:txBody>
      </p:sp>
      <p:sp>
        <p:nvSpPr>
          <p:cNvPr id="3" name="Naslov 2"/>
          <p:cNvSpPr>
            <a:spLocks noGrp="1"/>
          </p:cNvSpPr>
          <p:nvPr>
            <p:ph type="title"/>
          </p:nvPr>
        </p:nvSpPr>
        <p:spPr/>
        <p:txBody>
          <a:bodyPr/>
          <a:lstStyle/>
          <a:p>
            <a:r>
              <a:rPr lang="hr-HR" dirty="0" smtClean="0"/>
              <a:t>Sustav upravljanja i kontrole 2014.-2020.</a:t>
            </a:r>
            <a:r>
              <a:rPr lang="hr-HR" dirty="0" smtClean="0">
                <a:solidFill>
                  <a:schemeClr val="bg1"/>
                </a:solidFill>
              </a:rPr>
              <a:t/>
            </a:r>
            <a:br>
              <a:rPr lang="hr-HR" dirty="0" smtClean="0">
                <a:solidFill>
                  <a:schemeClr val="bg1"/>
                </a:solidFill>
              </a:rPr>
            </a:b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12</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428736"/>
            <a:ext cx="8524875" cy="4479939"/>
          </a:xfrm>
        </p:spPr>
        <p:txBody>
          <a:bodyPr/>
          <a:lstStyle/>
          <a:p>
            <a:pPr algn="just"/>
            <a:r>
              <a:rPr lang="hr-HR" dirty="0" smtClean="0">
                <a:solidFill>
                  <a:schemeClr val="tx2"/>
                </a:solidFill>
              </a:rPr>
              <a:t>Procedura odabira projekta za korisnika počinje </a:t>
            </a:r>
            <a:r>
              <a:rPr lang="hr-HR" b="1" dirty="0" smtClean="0">
                <a:solidFill>
                  <a:schemeClr val="tx2"/>
                </a:solidFill>
              </a:rPr>
              <a:t>prijavom projektnog prijedloga</a:t>
            </a:r>
            <a:r>
              <a:rPr lang="hr-HR" dirty="0" smtClean="0">
                <a:solidFill>
                  <a:schemeClr val="tx2"/>
                </a:solidFill>
              </a:rPr>
              <a:t> na objavljeni poziv za dostavu projektnih prijedloga</a:t>
            </a:r>
          </a:p>
          <a:p>
            <a:pPr algn="just"/>
            <a:r>
              <a:rPr lang="hr-HR" dirty="0">
                <a:solidFill>
                  <a:schemeClr val="tx2"/>
                </a:solidFill>
              </a:rPr>
              <a:t>Prijave trenutno nisu </a:t>
            </a:r>
            <a:r>
              <a:rPr lang="hr-HR" i="1" dirty="0">
                <a:solidFill>
                  <a:schemeClr val="tx2"/>
                </a:solidFill>
              </a:rPr>
              <a:t>on-line</a:t>
            </a:r>
            <a:r>
              <a:rPr lang="hr-HR" dirty="0">
                <a:solidFill>
                  <a:schemeClr val="tx2"/>
                </a:solidFill>
              </a:rPr>
              <a:t>, ali je u planu do 2015. godine razvijanje portala za korisnike koji bi omogućio potpunu </a:t>
            </a:r>
            <a:r>
              <a:rPr lang="hr-HR" i="1" dirty="0">
                <a:solidFill>
                  <a:schemeClr val="tx2"/>
                </a:solidFill>
              </a:rPr>
              <a:t>on-line</a:t>
            </a:r>
            <a:r>
              <a:rPr lang="hr-HR" dirty="0">
                <a:solidFill>
                  <a:schemeClr val="tx2"/>
                </a:solidFill>
              </a:rPr>
              <a:t> prijavu projektnog prijedloga te </a:t>
            </a:r>
            <a:r>
              <a:rPr lang="hr-HR" dirty="0" smtClean="0">
                <a:solidFill>
                  <a:schemeClr val="tx2"/>
                </a:solidFill>
              </a:rPr>
              <a:t>kasnije izvještavanje </a:t>
            </a:r>
            <a:r>
              <a:rPr lang="hr-HR" dirty="0">
                <a:solidFill>
                  <a:schemeClr val="tx2"/>
                </a:solidFill>
              </a:rPr>
              <a:t>o napretku provedbe </a:t>
            </a:r>
            <a:r>
              <a:rPr lang="hr-HR" dirty="0" smtClean="0">
                <a:solidFill>
                  <a:schemeClr val="tx2"/>
                </a:solidFill>
              </a:rPr>
              <a:t>projekta</a:t>
            </a:r>
          </a:p>
          <a:p>
            <a:pPr algn="just"/>
            <a:r>
              <a:rPr lang="hr-HR" b="1" dirty="0" smtClean="0">
                <a:solidFill>
                  <a:schemeClr val="tx2"/>
                </a:solidFill>
              </a:rPr>
              <a:t>Pozivi na dostavu projektnih prijedloga </a:t>
            </a:r>
            <a:r>
              <a:rPr lang="hr-HR" dirty="0" smtClean="0">
                <a:solidFill>
                  <a:schemeClr val="tx2"/>
                </a:solidFill>
              </a:rPr>
              <a:t>(</a:t>
            </a:r>
            <a:r>
              <a:rPr lang="hr-HR" dirty="0" smtClean="0">
                <a:solidFill>
                  <a:schemeClr val="tx2"/>
                </a:solidFill>
                <a:hlinkClick r:id="rId3"/>
              </a:rPr>
              <a:t>www.strukturnifondovi.hr</a:t>
            </a:r>
            <a:r>
              <a:rPr lang="hr-HR" dirty="0" smtClean="0">
                <a:solidFill>
                  <a:schemeClr val="tx2"/>
                </a:solidFill>
              </a:rPr>
              <a:t>):</a:t>
            </a:r>
          </a:p>
          <a:p>
            <a:pPr lvl="1" algn="just"/>
            <a:r>
              <a:rPr lang="hr-HR" sz="2000" dirty="0" smtClean="0">
                <a:solidFill>
                  <a:schemeClr val="tx2"/>
                </a:solidFill>
              </a:rPr>
              <a:t>ograničeni</a:t>
            </a:r>
          </a:p>
          <a:p>
            <a:pPr lvl="1" algn="just"/>
            <a:r>
              <a:rPr lang="hr-HR" sz="2000" dirty="0" smtClean="0">
                <a:solidFill>
                  <a:schemeClr val="tx2"/>
                </a:solidFill>
              </a:rPr>
              <a:t>otvoreni </a:t>
            </a:r>
          </a:p>
          <a:p>
            <a:pPr lvl="2" algn="just"/>
            <a:r>
              <a:rPr lang="hr-HR" sz="1600" dirty="0" smtClean="0">
                <a:solidFill>
                  <a:schemeClr val="tx2"/>
                </a:solidFill>
              </a:rPr>
              <a:t>privremeni pozivi (do određenog roka, natjecanje po kriteriju kvalitete)</a:t>
            </a:r>
          </a:p>
          <a:p>
            <a:pPr lvl="2" algn="just"/>
            <a:r>
              <a:rPr lang="hr-HR" sz="1600" dirty="0" smtClean="0">
                <a:solidFill>
                  <a:schemeClr val="tx2"/>
                </a:solidFill>
              </a:rPr>
              <a:t>stalni pozivi (do potrošnje sredstava, “first </a:t>
            </a:r>
            <a:r>
              <a:rPr lang="hr-HR" sz="1600" dirty="0" err="1" smtClean="0">
                <a:solidFill>
                  <a:schemeClr val="tx2"/>
                </a:solidFill>
              </a:rPr>
              <a:t>come</a:t>
            </a:r>
            <a:r>
              <a:rPr lang="hr-HR" sz="1600" dirty="0" smtClean="0">
                <a:solidFill>
                  <a:schemeClr val="tx2"/>
                </a:solidFill>
              </a:rPr>
              <a:t> first </a:t>
            </a:r>
            <a:r>
              <a:rPr lang="hr-HR" sz="1600" dirty="0" err="1" smtClean="0">
                <a:solidFill>
                  <a:schemeClr val="tx2"/>
                </a:solidFill>
              </a:rPr>
              <a:t>serve</a:t>
            </a:r>
            <a:r>
              <a:rPr lang="hr-HR" sz="1600" dirty="0" smtClean="0">
                <a:solidFill>
                  <a:schemeClr val="tx2"/>
                </a:solidFill>
              </a:rPr>
              <a:t>”, uz barem minimalno zadovoljene kriterije poziva)</a:t>
            </a:r>
          </a:p>
          <a:p>
            <a:pPr algn="just"/>
            <a:r>
              <a:rPr lang="hr-HR" b="1" dirty="0" smtClean="0">
                <a:solidFill>
                  <a:schemeClr val="tx2"/>
                </a:solidFill>
              </a:rPr>
              <a:t>Direktna dodjela sredstava </a:t>
            </a:r>
            <a:r>
              <a:rPr lang="hr-HR" dirty="0" smtClean="0">
                <a:solidFill>
                  <a:schemeClr val="tx2"/>
                </a:solidFill>
              </a:rPr>
              <a:t>– za strateške projekte u 2014.-2020. </a:t>
            </a:r>
          </a:p>
        </p:txBody>
      </p:sp>
      <p:sp>
        <p:nvSpPr>
          <p:cNvPr id="3" name="Naslov 2"/>
          <p:cNvSpPr>
            <a:spLocks noGrp="1"/>
          </p:cNvSpPr>
          <p:nvPr>
            <p:ph type="title"/>
          </p:nvPr>
        </p:nvSpPr>
        <p:spPr/>
        <p:txBody>
          <a:bodyPr/>
          <a:lstStyle/>
          <a:p>
            <a:r>
              <a:rPr lang="hr-HR" dirty="0" smtClean="0"/>
              <a:t>Kako do sredstava iz ESI fondova?</a:t>
            </a:r>
            <a:br>
              <a:rPr lang="hr-HR" dirty="0" smtClean="0"/>
            </a:br>
            <a:r>
              <a:rPr lang="hr-HR" dirty="0" smtClean="0"/>
              <a:t>Poziv za dodjelu bespovratnih sredstava</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13</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071546"/>
            <a:ext cx="8524875" cy="4837129"/>
          </a:xfrm>
        </p:spPr>
        <p:txBody>
          <a:bodyPr/>
          <a:lstStyle/>
          <a:p>
            <a:pPr lvl="1">
              <a:buNone/>
            </a:pPr>
            <a:r>
              <a:rPr lang="hr-HR" sz="2000" b="1" dirty="0" smtClean="0">
                <a:solidFill>
                  <a:schemeClr val="tx2"/>
                </a:solidFill>
              </a:rPr>
              <a:t>Odabir projekata za financiranje</a:t>
            </a:r>
          </a:p>
          <a:p>
            <a:pPr indent="0">
              <a:buNone/>
            </a:pPr>
            <a:r>
              <a:rPr lang="hr-HR" dirty="0" smtClean="0">
                <a:solidFill>
                  <a:schemeClr val="tx2"/>
                </a:solidFill>
              </a:rPr>
              <a:t>Navedeni </a:t>
            </a:r>
            <a:r>
              <a:rPr lang="hr-HR" b="1" dirty="0" smtClean="0">
                <a:solidFill>
                  <a:schemeClr val="tx2"/>
                </a:solidFill>
              </a:rPr>
              <a:t>rokovi </a:t>
            </a:r>
            <a:r>
              <a:rPr lang="hr-HR" dirty="0" smtClean="0">
                <a:solidFill>
                  <a:schemeClr val="tx2"/>
                </a:solidFill>
              </a:rPr>
              <a:t>odnose se na programsko razdoblje 2007.-2013., ali vjerojatno će za razdoblje 2014.-2020. biti isti ili slični:</a:t>
            </a:r>
          </a:p>
          <a:p>
            <a:r>
              <a:rPr lang="hr-HR" dirty="0" smtClean="0">
                <a:solidFill>
                  <a:schemeClr val="tx2"/>
                </a:solidFill>
              </a:rPr>
              <a:t>Prijave </a:t>
            </a:r>
            <a:r>
              <a:rPr lang="hr-HR" dirty="0" err="1" smtClean="0">
                <a:solidFill>
                  <a:schemeClr val="tx2"/>
                </a:solidFill>
              </a:rPr>
              <a:t>tj</a:t>
            </a:r>
            <a:r>
              <a:rPr lang="hr-HR" dirty="0" smtClean="0">
                <a:solidFill>
                  <a:schemeClr val="tx2"/>
                </a:solidFill>
              </a:rPr>
              <a:t>. projektni prijedlozi se načelno primaju </a:t>
            </a:r>
            <a:r>
              <a:rPr lang="hr-HR" b="1" dirty="0" smtClean="0">
                <a:solidFill>
                  <a:schemeClr val="tx2"/>
                </a:solidFill>
              </a:rPr>
              <a:t>60 dana </a:t>
            </a:r>
            <a:r>
              <a:rPr lang="hr-HR" dirty="0" smtClean="0">
                <a:solidFill>
                  <a:schemeClr val="tx2"/>
                </a:solidFill>
              </a:rPr>
              <a:t>od dana objave poziva (poneki pozivi određuju kraći ili dulji rok)  </a:t>
            </a:r>
          </a:p>
          <a:p>
            <a:r>
              <a:rPr lang="hr-HR" dirty="0" smtClean="0">
                <a:solidFill>
                  <a:schemeClr val="tx2"/>
                </a:solidFill>
              </a:rPr>
              <a:t>Procedura odabira / evaluacije projektnih prijedloga traje </a:t>
            </a:r>
            <a:r>
              <a:rPr lang="hr-HR" b="1" dirty="0" smtClean="0">
                <a:solidFill>
                  <a:schemeClr val="tx2"/>
                </a:solidFill>
              </a:rPr>
              <a:t>do 60 dana </a:t>
            </a:r>
            <a:r>
              <a:rPr lang="hr-HR" dirty="0" smtClean="0">
                <a:solidFill>
                  <a:schemeClr val="tx2"/>
                </a:solidFill>
              </a:rPr>
              <a:t>za ograničeni poziv, odnosno </a:t>
            </a:r>
            <a:r>
              <a:rPr lang="hr-HR" b="1" dirty="0" smtClean="0">
                <a:solidFill>
                  <a:schemeClr val="tx2"/>
                </a:solidFill>
              </a:rPr>
              <a:t>do 120 dana </a:t>
            </a:r>
            <a:r>
              <a:rPr lang="hr-HR" dirty="0" smtClean="0">
                <a:solidFill>
                  <a:schemeClr val="tx2"/>
                </a:solidFill>
              </a:rPr>
              <a:t>za otvoreni poziv</a:t>
            </a:r>
          </a:p>
          <a:p>
            <a:r>
              <a:rPr lang="hr-HR" dirty="0" smtClean="0">
                <a:solidFill>
                  <a:schemeClr val="tx2"/>
                </a:solidFill>
              </a:rPr>
              <a:t>Obavijest korisniku </a:t>
            </a:r>
            <a:r>
              <a:rPr lang="hr-HR" b="1" dirty="0" smtClean="0">
                <a:solidFill>
                  <a:schemeClr val="tx2"/>
                </a:solidFill>
              </a:rPr>
              <a:t>5 dana </a:t>
            </a:r>
            <a:r>
              <a:rPr lang="hr-HR" dirty="0" smtClean="0">
                <a:solidFill>
                  <a:schemeClr val="tx2"/>
                </a:solidFill>
              </a:rPr>
              <a:t>nakon donošenja odluke o financiranju</a:t>
            </a:r>
          </a:p>
          <a:p>
            <a:r>
              <a:rPr lang="hr-HR" dirty="0" smtClean="0">
                <a:solidFill>
                  <a:schemeClr val="tx2"/>
                </a:solidFill>
              </a:rPr>
              <a:t>Ugovora o dodjeli bespovratnih sredstava spreman za potpisivanje unutar </a:t>
            </a:r>
            <a:r>
              <a:rPr lang="hr-HR" b="1" dirty="0" smtClean="0">
                <a:solidFill>
                  <a:schemeClr val="tx2"/>
                </a:solidFill>
              </a:rPr>
              <a:t>30 dana </a:t>
            </a:r>
            <a:r>
              <a:rPr lang="hr-HR" dirty="0" smtClean="0">
                <a:solidFill>
                  <a:schemeClr val="tx2"/>
                </a:solidFill>
              </a:rPr>
              <a:t>nakon donošenja odluke o financiranju</a:t>
            </a:r>
          </a:p>
          <a:p>
            <a:r>
              <a:rPr lang="hr-HR" dirty="0" smtClean="0">
                <a:solidFill>
                  <a:schemeClr val="tx2"/>
                </a:solidFill>
              </a:rPr>
              <a:t>Isplata predujma nakon potpisa ugovora – </a:t>
            </a:r>
            <a:r>
              <a:rPr lang="hr-HR" dirty="0" err="1" smtClean="0">
                <a:solidFill>
                  <a:schemeClr val="tx2"/>
                </a:solidFill>
              </a:rPr>
              <a:t>max</a:t>
            </a:r>
            <a:r>
              <a:rPr lang="hr-HR" dirty="0" smtClean="0">
                <a:solidFill>
                  <a:schemeClr val="tx2"/>
                </a:solidFill>
              </a:rPr>
              <a:t>. 30% vrijednosti ugovora o dodjeli bespovratnih sredstava</a:t>
            </a:r>
          </a:p>
          <a:p>
            <a:r>
              <a:rPr lang="hr-HR" b="1" dirty="0" smtClean="0">
                <a:solidFill>
                  <a:schemeClr val="tx2"/>
                </a:solidFill>
              </a:rPr>
              <a:t>Prvi pozivi za OP KK 2014.-2020.: kraj 2014. i početak 2015. godine</a:t>
            </a:r>
          </a:p>
          <a:p>
            <a:pPr>
              <a:buNone/>
            </a:pPr>
            <a:endParaRPr lang="en-US" dirty="0"/>
          </a:p>
        </p:txBody>
      </p:sp>
      <p:sp>
        <p:nvSpPr>
          <p:cNvPr id="3" name="Naslov 2"/>
          <p:cNvSpPr>
            <a:spLocks noGrp="1"/>
          </p:cNvSpPr>
          <p:nvPr>
            <p:ph type="title"/>
          </p:nvPr>
        </p:nvSpPr>
        <p:spPr/>
        <p:txBody>
          <a:bodyPr/>
          <a:lstStyle/>
          <a:p>
            <a:r>
              <a:rPr lang="hr-HR" dirty="0" smtClean="0"/>
              <a:t>Kako do sredstava iz ESI fondova?</a:t>
            </a:r>
            <a:br>
              <a:rPr lang="hr-HR" dirty="0" smtClean="0"/>
            </a:br>
            <a:r>
              <a:rPr lang="hr-HR" dirty="0" smtClean="0"/>
              <a:t>Prijava na poziv za dodjelu bespovratnih sredstava</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14</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142984"/>
            <a:ext cx="8524875" cy="4765691"/>
          </a:xfrm>
        </p:spPr>
        <p:txBody>
          <a:bodyPr/>
          <a:lstStyle/>
          <a:p>
            <a:pPr algn="just"/>
            <a:r>
              <a:rPr lang="hr-HR" b="1" dirty="0" smtClean="0">
                <a:solidFill>
                  <a:schemeClr val="tx2"/>
                </a:solidFill>
              </a:rPr>
              <a:t>Projekt je briga korisnika </a:t>
            </a:r>
            <a:r>
              <a:rPr lang="hr-HR" dirty="0" smtClean="0">
                <a:solidFill>
                  <a:schemeClr val="tx2"/>
                </a:solidFill>
              </a:rPr>
              <a:t>– samo spremni projekti dobit će sredstva iz ESI fondova, a pravovremeno (N+3) i ispravno trošenje sredstava od strane korisnika jamstvo su da sredstva neće biti vraćena u Državni proračun RH odnosno Proračun EU</a:t>
            </a:r>
          </a:p>
          <a:p>
            <a:pPr algn="just"/>
            <a:r>
              <a:rPr lang="hr-HR" dirty="0" smtClean="0">
                <a:solidFill>
                  <a:schemeClr val="tx2"/>
                </a:solidFill>
              </a:rPr>
              <a:t>Minimalno jednom u </a:t>
            </a:r>
            <a:r>
              <a:rPr lang="hr-HR" b="1" dirty="0" smtClean="0">
                <a:solidFill>
                  <a:schemeClr val="tx2"/>
                </a:solidFill>
              </a:rPr>
              <a:t>90 dana </a:t>
            </a:r>
            <a:r>
              <a:rPr lang="hr-HR" dirty="0" smtClean="0">
                <a:solidFill>
                  <a:schemeClr val="tx2"/>
                </a:solidFill>
              </a:rPr>
              <a:t>korisnik PT-u2 šalje zahtjev za naknadu sredstava te informacije o fizičkom napretku projekta</a:t>
            </a:r>
          </a:p>
          <a:p>
            <a:pPr algn="just"/>
            <a:r>
              <a:rPr lang="hr-HR" b="1" dirty="0" smtClean="0">
                <a:solidFill>
                  <a:schemeClr val="tx2"/>
                </a:solidFill>
                <a:cs typeface="Microsoft Sans Serif" pitchFamily="34" charset="0"/>
              </a:rPr>
              <a:t>PT2 – prva razina kontrole trošenja sredstava ESI fondova </a:t>
            </a:r>
            <a:r>
              <a:rPr lang="hr-HR" dirty="0" smtClean="0">
                <a:solidFill>
                  <a:schemeClr val="tx2"/>
                </a:solidFill>
                <a:cs typeface="Microsoft Sans Serif" pitchFamily="34" charset="0"/>
              </a:rPr>
              <a:t>na razini projekta; jedina kontrola koju korisnik sredstava </a:t>
            </a:r>
            <a:r>
              <a:rPr lang="hr-HR" smtClean="0">
                <a:solidFill>
                  <a:schemeClr val="tx2"/>
                </a:solidFill>
                <a:cs typeface="Microsoft Sans Serif" pitchFamily="34" charset="0"/>
              </a:rPr>
              <a:t>sigurno prolazi</a:t>
            </a:r>
            <a:endParaRPr lang="hr-HR" dirty="0" smtClean="0">
              <a:solidFill>
                <a:schemeClr val="tx2"/>
              </a:solidFill>
              <a:cs typeface="Microsoft Sans Serif" pitchFamily="34" charset="0"/>
            </a:endParaRPr>
          </a:p>
          <a:p>
            <a:pPr algn="just"/>
            <a:r>
              <a:rPr lang="hr-HR" b="1" dirty="0" smtClean="0">
                <a:solidFill>
                  <a:schemeClr val="tx2"/>
                </a:solidFill>
                <a:cs typeface="Microsoft Sans Serif" pitchFamily="34" charset="0"/>
              </a:rPr>
              <a:t>Ostale razine kontrole </a:t>
            </a:r>
            <a:r>
              <a:rPr lang="hr-HR" dirty="0" smtClean="0">
                <a:solidFill>
                  <a:schemeClr val="tx2"/>
                </a:solidFill>
                <a:cs typeface="Microsoft Sans Serif" pitchFamily="34" charset="0"/>
              </a:rPr>
              <a:t>koje se mogu, ali ne moraju usmjeriti na vaš projekt: Upravljačko tijelo, Tijelo za ovjeravanje, Tijelo za reviziju, revizori Europske komisije (</a:t>
            </a:r>
            <a:r>
              <a:rPr lang="hr-HR" i="1" dirty="0" smtClean="0">
                <a:solidFill>
                  <a:schemeClr val="tx2"/>
                </a:solidFill>
                <a:cs typeface="Microsoft Sans Serif" pitchFamily="34" charset="0"/>
              </a:rPr>
              <a:t>DG Regio</a:t>
            </a:r>
            <a:r>
              <a:rPr lang="hr-HR" dirty="0" smtClean="0">
                <a:solidFill>
                  <a:schemeClr val="tx2"/>
                </a:solidFill>
                <a:cs typeface="Microsoft Sans Serif" pitchFamily="34" charset="0"/>
              </a:rPr>
              <a:t>), revizori Europskog revizorskog suda (</a:t>
            </a:r>
            <a:r>
              <a:rPr lang="hr-HR" i="1" dirty="0" smtClean="0">
                <a:solidFill>
                  <a:schemeClr val="tx2"/>
                </a:solidFill>
                <a:cs typeface="Microsoft Sans Serif" pitchFamily="34" charset="0"/>
              </a:rPr>
              <a:t>ECA – European Court of Auditors</a:t>
            </a:r>
            <a:r>
              <a:rPr lang="hr-HR" dirty="0" smtClean="0">
                <a:solidFill>
                  <a:schemeClr val="tx2"/>
                </a:solidFill>
                <a:cs typeface="Microsoft Sans Serif" pitchFamily="34" charset="0"/>
              </a:rPr>
              <a:t>)</a:t>
            </a:r>
          </a:p>
          <a:p>
            <a:pPr algn="just"/>
            <a:r>
              <a:rPr lang="hr-HR" dirty="0" smtClean="0">
                <a:solidFill>
                  <a:schemeClr val="tx2"/>
                </a:solidFill>
                <a:cs typeface="Microsoft Sans Serif" pitchFamily="34" charset="0"/>
              </a:rPr>
              <a:t>Uzorak za kontrole – načelno na osnovi analiza rizika </a:t>
            </a:r>
            <a:r>
              <a:rPr lang="hr-HR" dirty="0" smtClean="0">
                <a:solidFill>
                  <a:schemeClr val="tx2"/>
                </a:solidFill>
                <a:cs typeface="Microsoft Sans Serif" pitchFamily="34" charset="0"/>
                <a:sym typeface="Wingdings" pitchFamily="2" charset="2"/>
              </a:rPr>
              <a:t>(</a:t>
            </a:r>
            <a:r>
              <a:rPr lang="hr-HR" dirty="0" smtClean="0">
                <a:solidFill>
                  <a:schemeClr val="tx2"/>
                </a:solidFill>
                <a:cs typeface="Microsoft Sans Serif" pitchFamily="34" charset="0"/>
              </a:rPr>
              <a:t>projekti visoke vrijednosti, s utvrđenim nepravilnostima, </a:t>
            </a:r>
            <a:r>
              <a:rPr lang="hr-HR" dirty="0" err="1" smtClean="0">
                <a:solidFill>
                  <a:schemeClr val="tx2"/>
                </a:solidFill>
                <a:cs typeface="Microsoft Sans Serif" pitchFamily="34" charset="0"/>
              </a:rPr>
              <a:t>admin</a:t>
            </a:r>
            <a:r>
              <a:rPr lang="hr-HR" dirty="0" smtClean="0">
                <a:solidFill>
                  <a:schemeClr val="tx2"/>
                </a:solidFill>
                <a:cs typeface="Microsoft Sans Serif" pitchFamily="34" charset="0"/>
              </a:rPr>
              <a:t>. kapaciteti korisnika i </a:t>
            </a:r>
            <a:r>
              <a:rPr lang="hr-HR" dirty="0" err="1" smtClean="0">
                <a:solidFill>
                  <a:schemeClr val="tx2"/>
                </a:solidFill>
                <a:cs typeface="Microsoft Sans Serif" pitchFamily="34" charset="0"/>
              </a:rPr>
              <a:t>sl</a:t>
            </a:r>
            <a:r>
              <a:rPr lang="hr-HR" dirty="0" smtClean="0">
                <a:solidFill>
                  <a:schemeClr val="tx2"/>
                </a:solidFill>
                <a:cs typeface="Microsoft Sans Serif" pitchFamily="34" charset="0"/>
              </a:rPr>
              <a:t>.)</a:t>
            </a:r>
          </a:p>
        </p:txBody>
      </p:sp>
      <p:sp>
        <p:nvSpPr>
          <p:cNvPr id="3" name="Naslov 2"/>
          <p:cNvSpPr>
            <a:spLocks noGrp="1"/>
          </p:cNvSpPr>
          <p:nvPr>
            <p:ph type="title"/>
          </p:nvPr>
        </p:nvSpPr>
        <p:spPr/>
        <p:txBody>
          <a:bodyPr/>
          <a:lstStyle/>
          <a:p>
            <a:r>
              <a:rPr lang="hr-HR" dirty="0" smtClean="0"/>
              <a:t>Kako do sredstava iz ESI fondova?</a:t>
            </a:r>
            <a:br>
              <a:rPr lang="hr-HR" dirty="0" smtClean="0"/>
            </a:br>
            <a:r>
              <a:rPr lang="hr-HR" dirty="0" smtClean="0"/>
              <a:t>Provedba projekta</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15</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071546"/>
            <a:ext cx="8524875" cy="5237774"/>
          </a:xfrm>
        </p:spPr>
        <p:txBody>
          <a:bodyPr/>
          <a:lstStyle/>
          <a:p>
            <a:pPr algn="just">
              <a:buNone/>
            </a:pPr>
            <a:r>
              <a:rPr lang="hr-HR" b="1" dirty="0" smtClean="0">
                <a:solidFill>
                  <a:schemeClr val="tx2"/>
                </a:solidFill>
              </a:rPr>
              <a:t>Što je u fokusu kontrole projekata?</a:t>
            </a:r>
          </a:p>
          <a:p>
            <a:pPr algn="just"/>
            <a:r>
              <a:rPr lang="hr-HR" dirty="0" smtClean="0">
                <a:solidFill>
                  <a:schemeClr val="tx2"/>
                </a:solidFill>
              </a:rPr>
              <a:t>(Javna) nabava </a:t>
            </a:r>
          </a:p>
          <a:p>
            <a:pPr lvl="1" algn="just"/>
            <a:r>
              <a:rPr lang="hr-HR" sz="1600" dirty="0" smtClean="0">
                <a:solidFill>
                  <a:schemeClr val="tx2"/>
                </a:solidFill>
              </a:rPr>
              <a:t>ispravna primjena Zakona o javnoj nabavi (ZJN; u koji su prenesena načela i druge odredbe direktiva Europske unije o javnoj nabavi) od strane korisnika bespovratnih sredstava koji su javni ili sektorski naručitelji (odnosno drugi subjekti na koji se odnosi ZJN)</a:t>
            </a:r>
          </a:p>
          <a:p>
            <a:pPr lvl="1" algn="just"/>
            <a:r>
              <a:rPr lang="hr-HR" sz="1600" dirty="0" smtClean="0">
                <a:solidFill>
                  <a:schemeClr val="tx2"/>
                </a:solidFill>
              </a:rPr>
              <a:t>ispravna primjena pravila nabave za entitete koji nisu dužni primijeniti Zakon o javnoj nabavi (u programskom razdoblju 2007.-2013. posebna pravila nabave u okviru Smjernica za pripremu i projektu projekata)</a:t>
            </a:r>
          </a:p>
          <a:p>
            <a:pPr lvl="1" algn="just"/>
            <a:r>
              <a:rPr lang="hr-HR" sz="1600" dirty="0" smtClean="0">
                <a:solidFill>
                  <a:schemeClr val="tx2"/>
                </a:solidFill>
              </a:rPr>
              <a:t>sukob interesa</a:t>
            </a:r>
          </a:p>
          <a:p>
            <a:pPr lvl="1" algn="just"/>
            <a:r>
              <a:rPr lang="hr-HR" sz="1600" dirty="0" smtClean="0">
                <a:solidFill>
                  <a:schemeClr val="tx2"/>
                </a:solidFill>
              </a:rPr>
              <a:t>dodatni radovi (</a:t>
            </a:r>
            <a:r>
              <a:rPr lang="hr-HR" sz="1600" dirty="0" err="1" smtClean="0">
                <a:solidFill>
                  <a:schemeClr val="tx2"/>
                </a:solidFill>
              </a:rPr>
              <a:t>tzv</a:t>
            </a:r>
            <a:r>
              <a:rPr lang="hr-HR" sz="1600" dirty="0" smtClean="0">
                <a:solidFill>
                  <a:schemeClr val="tx2"/>
                </a:solidFill>
              </a:rPr>
              <a:t>. VTR-ovi)</a:t>
            </a:r>
          </a:p>
          <a:p>
            <a:pPr lvl="1" algn="just"/>
            <a:r>
              <a:rPr lang="hr-HR" sz="1600" dirty="0" smtClean="0">
                <a:solidFill>
                  <a:schemeClr val="tx2"/>
                </a:solidFill>
              </a:rPr>
              <a:t>redovna plaćanja prema dobavljačima</a:t>
            </a:r>
          </a:p>
          <a:p>
            <a:pPr algn="just"/>
            <a:r>
              <a:rPr lang="hr-HR" dirty="0" smtClean="0">
                <a:solidFill>
                  <a:schemeClr val="tx2"/>
                </a:solidFill>
              </a:rPr>
              <a:t>Provedba projekta u skladu s ugovorom o dodjeli bespovratnih sredstava i pravilima prihvatljivosti izdataka (administrativna provjera i provjera na licu mjesta)</a:t>
            </a:r>
          </a:p>
          <a:p>
            <a:pPr algn="just"/>
            <a:r>
              <a:rPr lang="hr-HR" dirty="0" smtClean="0">
                <a:solidFill>
                  <a:schemeClr val="tx2"/>
                </a:solidFill>
              </a:rPr>
              <a:t>Trajnost (</a:t>
            </a:r>
            <a:r>
              <a:rPr lang="hr-HR" i="1" dirty="0" err="1" smtClean="0">
                <a:solidFill>
                  <a:schemeClr val="tx2"/>
                </a:solidFill>
              </a:rPr>
              <a:t>durability</a:t>
            </a:r>
            <a:r>
              <a:rPr lang="hr-HR" dirty="0" smtClean="0">
                <a:solidFill>
                  <a:schemeClr val="tx2"/>
                </a:solidFill>
              </a:rPr>
              <a:t>) i održivost (</a:t>
            </a:r>
            <a:r>
              <a:rPr lang="hr-HR" i="1" dirty="0" err="1" smtClean="0">
                <a:solidFill>
                  <a:schemeClr val="tx2"/>
                </a:solidFill>
              </a:rPr>
              <a:t>sustainability</a:t>
            </a:r>
            <a:r>
              <a:rPr lang="hr-HR" dirty="0" smtClean="0">
                <a:solidFill>
                  <a:schemeClr val="tx2"/>
                </a:solidFill>
              </a:rPr>
              <a:t>) projekta</a:t>
            </a:r>
          </a:p>
          <a:p>
            <a:endParaRPr lang="en-US" dirty="0"/>
          </a:p>
        </p:txBody>
      </p:sp>
      <p:sp>
        <p:nvSpPr>
          <p:cNvPr id="3" name="Naslov 2"/>
          <p:cNvSpPr>
            <a:spLocks noGrp="1"/>
          </p:cNvSpPr>
          <p:nvPr>
            <p:ph type="title"/>
          </p:nvPr>
        </p:nvSpPr>
        <p:spPr/>
        <p:txBody>
          <a:bodyPr/>
          <a:lstStyle/>
          <a:p>
            <a:r>
              <a:rPr lang="hr-HR" dirty="0" smtClean="0"/>
              <a:t>Kako do sredstava iz ESI fondova?</a:t>
            </a:r>
            <a:br>
              <a:rPr lang="hr-HR" dirty="0" smtClean="0"/>
            </a:br>
            <a:r>
              <a:rPr lang="hr-HR" dirty="0" smtClean="0"/>
              <a:t>Provedba projekta - nabava</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16</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340768"/>
            <a:ext cx="8524875" cy="4802876"/>
          </a:xfrm>
        </p:spPr>
        <p:txBody>
          <a:bodyPr/>
          <a:lstStyle/>
          <a:p>
            <a:pPr algn="just">
              <a:buNone/>
            </a:pPr>
            <a:r>
              <a:rPr lang="hr-HR" b="1" dirty="0" smtClean="0">
                <a:solidFill>
                  <a:schemeClr val="tx2"/>
                </a:solidFill>
              </a:rPr>
              <a:t>Javna nabava – odgovornost korisnika</a:t>
            </a:r>
          </a:p>
          <a:p>
            <a:pPr algn="just"/>
            <a:r>
              <a:rPr lang="hr-HR" dirty="0" smtClean="0">
                <a:solidFill>
                  <a:schemeClr val="tx2"/>
                </a:solidFill>
              </a:rPr>
              <a:t>PT2 – vrši </a:t>
            </a:r>
            <a:r>
              <a:rPr lang="hr-HR" b="1" dirty="0" smtClean="0">
                <a:solidFill>
                  <a:schemeClr val="tx2"/>
                </a:solidFill>
              </a:rPr>
              <a:t>prethodne (</a:t>
            </a:r>
            <a:r>
              <a:rPr lang="hr-HR" b="1" i="1" dirty="0" smtClean="0">
                <a:solidFill>
                  <a:schemeClr val="tx2"/>
                </a:solidFill>
              </a:rPr>
              <a:t>ex-ante)</a:t>
            </a:r>
            <a:r>
              <a:rPr lang="hr-HR" b="1" dirty="0" smtClean="0">
                <a:solidFill>
                  <a:schemeClr val="tx2"/>
                </a:solidFill>
              </a:rPr>
              <a:t> kontrole </a:t>
            </a:r>
            <a:r>
              <a:rPr lang="hr-HR" dirty="0" smtClean="0">
                <a:solidFill>
                  <a:schemeClr val="tx2"/>
                </a:solidFill>
              </a:rPr>
              <a:t>javne nabave za pojedine projekte koji uđu u uzorak na temelju analize rizika </a:t>
            </a:r>
          </a:p>
          <a:p>
            <a:pPr algn="just"/>
            <a:r>
              <a:rPr lang="hr-HR" dirty="0" smtClean="0">
                <a:solidFill>
                  <a:schemeClr val="tx2"/>
                </a:solidFill>
              </a:rPr>
              <a:t>Rezultat ex-ante kontrole je </a:t>
            </a:r>
            <a:r>
              <a:rPr lang="hr-HR" b="1" dirty="0" smtClean="0">
                <a:solidFill>
                  <a:schemeClr val="tx2"/>
                </a:solidFill>
              </a:rPr>
              <a:t>preporuka</a:t>
            </a:r>
            <a:r>
              <a:rPr lang="hr-HR" dirty="0" smtClean="0">
                <a:solidFill>
                  <a:schemeClr val="tx2"/>
                </a:solidFill>
              </a:rPr>
              <a:t> PT2 koju korisnik </a:t>
            </a:r>
            <a:r>
              <a:rPr lang="hr-HR" b="1" dirty="0" smtClean="0">
                <a:solidFill>
                  <a:schemeClr val="tx2"/>
                </a:solidFill>
              </a:rPr>
              <a:t>nije dužan prihvatiti</a:t>
            </a:r>
          </a:p>
          <a:p>
            <a:pPr algn="just"/>
            <a:r>
              <a:rPr lang="hr-HR" dirty="0" smtClean="0">
                <a:solidFill>
                  <a:schemeClr val="tx2"/>
                </a:solidFill>
              </a:rPr>
              <a:t>Rezultati </a:t>
            </a:r>
            <a:r>
              <a:rPr lang="hr-HR" b="1" dirty="0" smtClean="0">
                <a:solidFill>
                  <a:schemeClr val="tx2"/>
                </a:solidFill>
              </a:rPr>
              <a:t>ex-post kontrole </a:t>
            </a:r>
            <a:r>
              <a:rPr lang="hr-HR" dirty="0" smtClean="0">
                <a:solidFill>
                  <a:schemeClr val="tx2"/>
                </a:solidFill>
              </a:rPr>
              <a:t>javne nabave od strane PT2 za posljedicu mogu imati povrat sredstava </a:t>
            </a:r>
          </a:p>
          <a:p>
            <a:pPr algn="just"/>
            <a:endParaRPr lang="hr-HR" dirty="0" smtClean="0">
              <a:solidFill>
                <a:schemeClr val="tx2"/>
              </a:solidFill>
            </a:endParaRPr>
          </a:p>
          <a:p>
            <a:pPr algn="just">
              <a:buNone/>
            </a:pPr>
            <a:r>
              <a:rPr lang="hr-HR" b="1" dirty="0" smtClean="0">
                <a:solidFill>
                  <a:schemeClr val="tx2"/>
                </a:solidFill>
              </a:rPr>
              <a:t>Posebni uvjeti za:</a:t>
            </a:r>
          </a:p>
          <a:p>
            <a:pPr algn="just"/>
            <a:r>
              <a:rPr lang="hr-HR" dirty="0" smtClean="0">
                <a:solidFill>
                  <a:schemeClr val="tx2"/>
                </a:solidFill>
              </a:rPr>
              <a:t>Projekte koji generiraju prihode (</a:t>
            </a:r>
            <a:r>
              <a:rPr lang="hr-HR" i="1" dirty="0" err="1" smtClean="0">
                <a:solidFill>
                  <a:schemeClr val="tx2"/>
                </a:solidFill>
              </a:rPr>
              <a:t>revenue</a:t>
            </a:r>
            <a:r>
              <a:rPr lang="hr-HR" i="1" dirty="0" smtClean="0">
                <a:solidFill>
                  <a:schemeClr val="tx2"/>
                </a:solidFill>
              </a:rPr>
              <a:t> </a:t>
            </a:r>
            <a:r>
              <a:rPr lang="hr-HR" i="1" dirty="0" err="1" smtClean="0">
                <a:solidFill>
                  <a:schemeClr val="tx2"/>
                </a:solidFill>
              </a:rPr>
              <a:t>generating</a:t>
            </a:r>
            <a:r>
              <a:rPr lang="hr-HR" i="1" dirty="0" smtClean="0">
                <a:solidFill>
                  <a:schemeClr val="tx2"/>
                </a:solidFill>
              </a:rPr>
              <a:t> </a:t>
            </a:r>
            <a:r>
              <a:rPr lang="hr-HR" i="1" dirty="0" err="1" smtClean="0">
                <a:solidFill>
                  <a:schemeClr val="tx2"/>
                </a:solidFill>
              </a:rPr>
              <a:t>projects</a:t>
            </a:r>
            <a:r>
              <a:rPr lang="hr-HR" dirty="0" smtClean="0">
                <a:solidFill>
                  <a:schemeClr val="tx2"/>
                </a:solidFill>
              </a:rPr>
              <a:t>)</a:t>
            </a:r>
          </a:p>
          <a:p>
            <a:pPr algn="just"/>
            <a:r>
              <a:rPr lang="hr-HR" dirty="0" smtClean="0">
                <a:solidFill>
                  <a:schemeClr val="tx2"/>
                </a:solidFill>
              </a:rPr>
              <a:t>Korisnike koji su primatelji državnih potpora (</a:t>
            </a:r>
            <a:r>
              <a:rPr lang="hr-HR" i="1" dirty="0" smtClean="0">
                <a:solidFill>
                  <a:schemeClr val="tx2"/>
                </a:solidFill>
              </a:rPr>
              <a:t>state </a:t>
            </a:r>
            <a:r>
              <a:rPr lang="hr-HR" i="1" dirty="0" err="1" smtClean="0">
                <a:solidFill>
                  <a:schemeClr val="tx2"/>
                </a:solidFill>
              </a:rPr>
              <a:t>aid</a:t>
            </a:r>
            <a:r>
              <a:rPr lang="hr-HR" dirty="0" smtClean="0">
                <a:solidFill>
                  <a:schemeClr val="tx2"/>
                </a:solidFill>
              </a:rPr>
              <a:t>)</a:t>
            </a:r>
          </a:p>
          <a:p>
            <a:endParaRPr lang="en-US" dirty="0"/>
          </a:p>
        </p:txBody>
      </p:sp>
      <p:sp>
        <p:nvSpPr>
          <p:cNvPr id="3" name="Naslov 2"/>
          <p:cNvSpPr>
            <a:spLocks noGrp="1"/>
          </p:cNvSpPr>
          <p:nvPr>
            <p:ph type="title"/>
          </p:nvPr>
        </p:nvSpPr>
        <p:spPr/>
        <p:txBody>
          <a:bodyPr/>
          <a:lstStyle/>
          <a:p>
            <a:r>
              <a:rPr lang="hr-HR" dirty="0" smtClean="0"/>
              <a:t>Kako do sredstava iz ESI fondova?</a:t>
            </a:r>
            <a:br>
              <a:rPr lang="hr-HR" dirty="0" smtClean="0"/>
            </a:br>
            <a:r>
              <a:rPr lang="hr-HR" dirty="0" smtClean="0"/>
              <a:t>Provedba projekta – nabava, državne potpore</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17</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algn="ctr"/>
            <a:endParaRPr lang="hr-HR" dirty="0" smtClean="0"/>
          </a:p>
          <a:p>
            <a:pPr algn="ctr"/>
            <a:endParaRPr lang="hr-HR" dirty="0" smtClean="0"/>
          </a:p>
          <a:p>
            <a:pPr algn="ctr"/>
            <a:endParaRPr lang="hr-HR" dirty="0" smtClean="0"/>
          </a:p>
          <a:p>
            <a:pPr algn="ctr">
              <a:buNone/>
            </a:pPr>
            <a:r>
              <a:rPr lang="hr-HR" b="1" dirty="0" smtClean="0">
                <a:solidFill>
                  <a:schemeClr val="tx2"/>
                </a:solidFill>
              </a:rPr>
              <a:t>Hvala na pažnji!</a:t>
            </a:r>
          </a:p>
          <a:p>
            <a:pPr algn="ctr">
              <a:buNone/>
            </a:pPr>
            <a:endParaRPr lang="hr-HR" dirty="0" smtClean="0">
              <a:solidFill>
                <a:schemeClr val="tx2"/>
              </a:solidFill>
            </a:endParaRPr>
          </a:p>
          <a:p>
            <a:pPr marL="0" algn="ctr">
              <a:spcBef>
                <a:spcPts val="0"/>
              </a:spcBef>
              <a:buNone/>
            </a:pPr>
            <a:endParaRPr lang="hr-HR" sz="1400" dirty="0" smtClean="0">
              <a:solidFill>
                <a:schemeClr val="tx2"/>
              </a:solidFill>
            </a:endParaRPr>
          </a:p>
          <a:p>
            <a:pPr marL="0" algn="ctr">
              <a:spcBef>
                <a:spcPts val="0"/>
              </a:spcBef>
              <a:buNone/>
            </a:pPr>
            <a:endParaRPr lang="hr-HR" sz="1400" dirty="0" smtClean="0">
              <a:solidFill>
                <a:schemeClr val="tx2"/>
              </a:solidFill>
            </a:endParaRPr>
          </a:p>
          <a:p>
            <a:pPr marL="0" algn="ctr">
              <a:spcBef>
                <a:spcPts val="0"/>
              </a:spcBef>
              <a:buNone/>
            </a:pPr>
            <a:endParaRPr lang="hr-HR" sz="1400" dirty="0" smtClean="0">
              <a:solidFill>
                <a:schemeClr val="tx2"/>
              </a:solidFill>
            </a:endParaRPr>
          </a:p>
          <a:p>
            <a:pPr marL="0" algn="ctr">
              <a:spcBef>
                <a:spcPts val="0"/>
              </a:spcBef>
              <a:buNone/>
            </a:pPr>
            <a:r>
              <a:rPr lang="hr-HR" sz="1400" dirty="0" err="1" smtClean="0">
                <a:solidFill>
                  <a:schemeClr val="tx2"/>
                </a:solidFill>
              </a:rPr>
              <a:t>tatjana.borovina</a:t>
            </a:r>
            <a:r>
              <a:rPr lang="hr-HR" sz="1400" dirty="0" smtClean="0">
                <a:solidFill>
                  <a:schemeClr val="tx2"/>
                </a:solidFill>
              </a:rPr>
              <a:t>@</a:t>
            </a:r>
            <a:r>
              <a:rPr lang="hr-HR" sz="1400" dirty="0" err="1" smtClean="0">
                <a:solidFill>
                  <a:schemeClr val="tx2"/>
                </a:solidFill>
              </a:rPr>
              <a:t>mrrfeu.hr</a:t>
            </a:r>
            <a:endParaRPr lang="hr-HR" sz="1400" dirty="0" smtClean="0">
              <a:solidFill>
                <a:schemeClr val="tx2"/>
              </a:solidFill>
            </a:endParaRPr>
          </a:p>
        </p:txBody>
      </p:sp>
      <p:sp>
        <p:nvSpPr>
          <p:cNvPr id="3" name="Naslov 2"/>
          <p:cNvSpPr>
            <a:spLocks noGrp="1"/>
          </p:cNvSpPr>
          <p:nvPr>
            <p:ph type="title"/>
          </p:nvPr>
        </p:nvSpPr>
        <p:spPr/>
        <p:txBody>
          <a:bodyPr/>
          <a:lstStyle/>
          <a:p>
            <a:r>
              <a:rPr lang="hr-HR" dirty="0" smtClean="0"/>
              <a:t>Europski strukturni i investicijski (ESI) fondovi</a:t>
            </a:r>
            <a:br>
              <a:rPr lang="hr-HR" dirty="0" smtClean="0"/>
            </a:br>
            <a:r>
              <a:rPr lang="hr-HR" dirty="0" smtClean="0"/>
              <a:t>2014.-2020. </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18</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285860"/>
            <a:ext cx="8524875" cy="4622815"/>
          </a:xfrm>
        </p:spPr>
        <p:txBody>
          <a:bodyPr/>
          <a:lstStyle/>
          <a:p>
            <a:pPr algn="just">
              <a:buNone/>
            </a:pPr>
            <a:r>
              <a:rPr lang="hr-HR" b="1" u="sng" dirty="0" smtClean="0">
                <a:solidFill>
                  <a:schemeClr val="tx2"/>
                </a:solidFill>
              </a:rPr>
              <a:t>ESI fondovi za 2014.-2020. </a:t>
            </a:r>
            <a:r>
              <a:rPr lang="hr-HR" b="1" dirty="0" smtClean="0">
                <a:solidFill>
                  <a:schemeClr val="tx2"/>
                </a:solidFill>
              </a:rPr>
              <a:t>(+3 godine provedbe):</a:t>
            </a:r>
            <a:endParaRPr lang="en-US" dirty="0" smtClean="0">
              <a:solidFill>
                <a:schemeClr val="tx2"/>
              </a:solidFill>
            </a:endParaRPr>
          </a:p>
          <a:p>
            <a:pPr algn="just"/>
            <a:r>
              <a:rPr lang="vi-VN" b="1" dirty="0" smtClean="0">
                <a:solidFill>
                  <a:schemeClr val="tx2"/>
                </a:solidFill>
              </a:rPr>
              <a:t>Europsk</a:t>
            </a:r>
            <a:r>
              <a:rPr lang="hr-HR" b="1" dirty="0" smtClean="0">
                <a:solidFill>
                  <a:schemeClr val="tx2"/>
                </a:solidFill>
              </a:rPr>
              <a:t>i</a:t>
            </a:r>
            <a:r>
              <a:rPr lang="vi-VN" b="1" dirty="0" smtClean="0">
                <a:solidFill>
                  <a:schemeClr val="tx2"/>
                </a:solidFill>
              </a:rPr>
              <a:t> fond za regionalni razvoj</a:t>
            </a:r>
            <a:r>
              <a:rPr lang="hr-HR" b="1" dirty="0" smtClean="0">
                <a:solidFill>
                  <a:schemeClr val="tx2"/>
                </a:solidFill>
              </a:rPr>
              <a:t> (EFRR)</a:t>
            </a:r>
          </a:p>
          <a:p>
            <a:pPr algn="just"/>
            <a:r>
              <a:rPr lang="vi-VN" b="1" dirty="0" smtClean="0">
                <a:solidFill>
                  <a:schemeClr val="tx2"/>
                </a:solidFill>
              </a:rPr>
              <a:t>Europsk</a:t>
            </a:r>
            <a:r>
              <a:rPr lang="hr-HR" b="1" dirty="0" smtClean="0">
                <a:solidFill>
                  <a:schemeClr val="tx2"/>
                </a:solidFill>
              </a:rPr>
              <a:t>i</a:t>
            </a:r>
            <a:r>
              <a:rPr lang="vi-VN" b="1" dirty="0" smtClean="0">
                <a:solidFill>
                  <a:schemeClr val="tx2"/>
                </a:solidFill>
              </a:rPr>
              <a:t> </a:t>
            </a:r>
            <a:r>
              <a:rPr lang="vi-VN" b="1" dirty="0" smtClean="0">
                <a:solidFill>
                  <a:schemeClr val="tx2"/>
                </a:solidFill>
              </a:rPr>
              <a:t>socijaln</a:t>
            </a:r>
            <a:r>
              <a:rPr lang="hr-HR" b="1" dirty="0" smtClean="0">
                <a:solidFill>
                  <a:schemeClr val="tx2"/>
                </a:solidFill>
              </a:rPr>
              <a:t>i</a:t>
            </a:r>
            <a:r>
              <a:rPr lang="vi-VN" b="1" dirty="0" smtClean="0">
                <a:solidFill>
                  <a:schemeClr val="tx2"/>
                </a:solidFill>
              </a:rPr>
              <a:t> </a:t>
            </a:r>
            <a:r>
              <a:rPr lang="vi-VN" b="1" dirty="0" smtClean="0">
                <a:solidFill>
                  <a:schemeClr val="tx2"/>
                </a:solidFill>
              </a:rPr>
              <a:t>fond</a:t>
            </a:r>
            <a:r>
              <a:rPr lang="hr-HR" b="1" dirty="0" smtClean="0">
                <a:solidFill>
                  <a:schemeClr val="tx2"/>
                </a:solidFill>
              </a:rPr>
              <a:t> (ESF)</a:t>
            </a:r>
          </a:p>
          <a:p>
            <a:pPr algn="just"/>
            <a:r>
              <a:rPr lang="vi-VN" b="1" dirty="0" smtClean="0">
                <a:solidFill>
                  <a:schemeClr val="tx2"/>
                </a:solidFill>
              </a:rPr>
              <a:t>Kohezijsk</a:t>
            </a:r>
            <a:r>
              <a:rPr lang="hr-HR" b="1" dirty="0" smtClean="0">
                <a:solidFill>
                  <a:schemeClr val="tx2"/>
                </a:solidFill>
              </a:rPr>
              <a:t>i</a:t>
            </a:r>
            <a:r>
              <a:rPr lang="vi-VN" b="1" dirty="0" smtClean="0">
                <a:solidFill>
                  <a:schemeClr val="tx2"/>
                </a:solidFill>
              </a:rPr>
              <a:t> fond</a:t>
            </a:r>
            <a:r>
              <a:rPr lang="hr-HR" b="1" dirty="0" smtClean="0">
                <a:solidFill>
                  <a:schemeClr val="tx2"/>
                </a:solidFill>
              </a:rPr>
              <a:t> (KF)</a:t>
            </a:r>
          </a:p>
          <a:p>
            <a:pPr algn="just"/>
            <a:r>
              <a:rPr lang="vi-VN" dirty="0" smtClean="0">
                <a:solidFill>
                  <a:schemeClr val="tx2"/>
                </a:solidFill>
              </a:rPr>
              <a:t>Europsk</a:t>
            </a:r>
            <a:r>
              <a:rPr lang="hr-HR" dirty="0" smtClean="0">
                <a:solidFill>
                  <a:schemeClr val="tx2"/>
                </a:solidFill>
              </a:rPr>
              <a:t>i</a:t>
            </a:r>
            <a:r>
              <a:rPr lang="vi-VN" dirty="0" smtClean="0">
                <a:solidFill>
                  <a:schemeClr val="tx2"/>
                </a:solidFill>
              </a:rPr>
              <a:t> poljoprivredn</a:t>
            </a:r>
            <a:r>
              <a:rPr lang="hr-HR" dirty="0" smtClean="0">
                <a:solidFill>
                  <a:schemeClr val="tx2"/>
                </a:solidFill>
              </a:rPr>
              <a:t>i</a:t>
            </a:r>
            <a:r>
              <a:rPr lang="vi-VN" dirty="0" smtClean="0">
                <a:solidFill>
                  <a:schemeClr val="tx2"/>
                </a:solidFill>
              </a:rPr>
              <a:t> fond za ruralni razvoj </a:t>
            </a:r>
            <a:endParaRPr lang="hr-HR" dirty="0" smtClean="0">
              <a:solidFill>
                <a:schemeClr val="tx2"/>
              </a:solidFill>
            </a:endParaRPr>
          </a:p>
          <a:p>
            <a:pPr algn="just"/>
            <a:r>
              <a:rPr lang="hr-HR" dirty="0" smtClean="0">
                <a:solidFill>
                  <a:schemeClr val="tx2"/>
                </a:solidFill>
              </a:rPr>
              <a:t>E</a:t>
            </a:r>
            <a:r>
              <a:rPr lang="vi-VN" dirty="0" smtClean="0">
                <a:solidFill>
                  <a:schemeClr val="tx2"/>
                </a:solidFill>
              </a:rPr>
              <a:t>uropsk</a:t>
            </a:r>
            <a:r>
              <a:rPr lang="hr-HR" dirty="0" smtClean="0">
                <a:solidFill>
                  <a:schemeClr val="tx2"/>
                </a:solidFill>
              </a:rPr>
              <a:t>i</a:t>
            </a:r>
            <a:r>
              <a:rPr lang="vi-VN" dirty="0" smtClean="0">
                <a:solidFill>
                  <a:schemeClr val="tx2"/>
                </a:solidFill>
              </a:rPr>
              <a:t> fond </a:t>
            </a:r>
            <a:r>
              <a:rPr lang="vi-VN" dirty="0" smtClean="0">
                <a:solidFill>
                  <a:schemeClr val="tx2"/>
                </a:solidFill>
              </a:rPr>
              <a:t>za pomorstvo i ribarstvo </a:t>
            </a:r>
            <a:r>
              <a:rPr lang="hr-HR" dirty="0" smtClean="0">
                <a:solidFill>
                  <a:schemeClr val="tx2"/>
                </a:solidFill>
              </a:rPr>
              <a:t> </a:t>
            </a:r>
          </a:p>
          <a:p>
            <a:pPr algn="just"/>
            <a:endParaRPr lang="hr-HR" dirty="0" smtClean="0">
              <a:solidFill>
                <a:schemeClr val="tx2"/>
              </a:solidFill>
            </a:endParaRPr>
          </a:p>
          <a:p>
            <a:pPr algn="just">
              <a:buNone/>
            </a:pPr>
            <a:r>
              <a:rPr lang="hr-HR" dirty="0" smtClean="0">
                <a:solidFill>
                  <a:schemeClr val="tx2"/>
                </a:solidFill>
              </a:rPr>
              <a:t>  Sukladno Višegodišnjem financijskom okviru EU (VFO EU) za 2014.-2020., Republici Hrvatskoj na raspolaganju je </a:t>
            </a:r>
            <a:r>
              <a:rPr lang="hr-HR" b="1" dirty="0" smtClean="0">
                <a:solidFill>
                  <a:schemeClr val="tx2"/>
                </a:solidFill>
              </a:rPr>
              <a:t>10,423 milijardi eura, </a:t>
            </a:r>
            <a:r>
              <a:rPr lang="hr-HR" dirty="0" smtClean="0">
                <a:solidFill>
                  <a:schemeClr val="tx2"/>
                </a:solidFill>
              </a:rPr>
              <a:t>najvećim dijelom za kohezijsku politiku i poljoprivrednu politiku</a:t>
            </a:r>
          </a:p>
          <a:p>
            <a:pPr algn="just">
              <a:buNone/>
            </a:pPr>
            <a:r>
              <a:rPr lang="hr-HR" dirty="0" smtClean="0">
                <a:solidFill>
                  <a:schemeClr val="tx2"/>
                </a:solidFill>
              </a:rPr>
              <a:t>  </a:t>
            </a:r>
            <a:r>
              <a:rPr lang="hr-HR" b="1" dirty="0" smtClean="0">
                <a:solidFill>
                  <a:schemeClr val="tx2"/>
                </a:solidFill>
              </a:rPr>
              <a:t>Cilj “Ulaganja za rast i radna mjesta” &gt; 8 milijardi eura</a:t>
            </a:r>
            <a:endParaRPr lang="en-US" b="1" dirty="0">
              <a:solidFill>
                <a:schemeClr val="tx2"/>
              </a:solidFill>
            </a:endParaRPr>
          </a:p>
        </p:txBody>
      </p:sp>
      <p:sp>
        <p:nvSpPr>
          <p:cNvPr id="3" name="Naslov 2"/>
          <p:cNvSpPr>
            <a:spLocks noGrp="1"/>
          </p:cNvSpPr>
          <p:nvPr>
            <p:ph type="title"/>
          </p:nvPr>
        </p:nvSpPr>
        <p:spPr/>
        <p:txBody>
          <a:bodyPr/>
          <a:lstStyle/>
          <a:p>
            <a:r>
              <a:rPr lang="hr-HR" dirty="0" smtClean="0"/>
              <a:t>Europski strukturni i investicijski (ESI) fondovi</a:t>
            </a:r>
            <a:br>
              <a:rPr lang="hr-HR" dirty="0" smtClean="0"/>
            </a:br>
            <a:r>
              <a:rPr lang="hr-HR" dirty="0" smtClean="0"/>
              <a:t>2014.-2020. </a:t>
            </a:r>
            <a:endParaRPr lang="en-US" dirty="0"/>
          </a:p>
        </p:txBody>
      </p:sp>
      <p:sp>
        <p:nvSpPr>
          <p:cNvPr id="5" name="Rezervirano mjesto broja slajda 4"/>
          <p:cNvSpPr>
            <a:spLocks noGrp="1"/>
          </p:cNvSpPr>
          <p:nvPr>
            <p:ph type="sldNum" sz="quarter" idx="12"/>
          </p:nvPr>
        </p:nvSpPr>
        <p:spPr>
          <a:xfrm>
            <a:off x="6588224" y="6381328"/>
            <a:ext cx="2133600" cy="365125"/>
          </a:xfrm>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2</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032" y="1500174"/>
            <a:ext cx="8389440" cy="4643470"/>
          </a:xfrm>
        </p:spPr>
        <p:txBody>
          <a:bodyPr wrap="square">
            <a:noAutofit/>
          </a:bodyPr>
          <a:lstStyle/>
          <a:p>
            <a:pPr marL="342900" indent="-342900" algn="just">
              <a:buFontTx/>
              <a:buChar char="•"/>
              <a:defRPr/>
            </a:pPr>
            <a:r>
              <a:rPr lang="hr-HR" dirty="0" smtClean="0">
                <a:solidFill>
                  <a:schemeClr val="tx2"/>
                </a:solidFill>
                <a:ea typeface="MS PGothic" pitchFamily="34" charset="-128"/>
              </a:rPr>
              <a:t>Pristup sredstvima u iznosu oko 3,2% BDP-a godišnje (1,5 milijardi eura godišnje)</a:t>
            </a:r>
          </a:p>
          <a:p>
            <a:pPr marL="342900" indent="-342900" algn="just">
              <a:buFontTx/>
              <a:buChar char="•"/>
              <a:defRPr/>
            </a:pPr>
            <a:r>
              <a:rPr lang="hr-HR" dirty="0" smtClean="0">
                <a:solidFill>
                  <a:schemeClr val="tx2"/>
                </a:solidFill>
                <a:ea typeface="MS PGothic" pitchFamily="34" charset="-128"/>
              </a:rPr>
              <a:t>Istovremeno, Hrvatska će godišnje u proračun Europske unije uplaćivati oko 1,2% BDP</a:t>
            </a:r>
            <a:r>
              <a:rPr lang="ta-IN" dirty="0" smtClean="0">
                <a:solidFill>
                  <a:schemeClr val="tx2"/>
                </a:solidFill>
                <a:ea typeface="MS PGothic" pitchFamily="34" charset="-128"/>
              </a:rPr>
              <a:t>-a</a:t>
            </a:r>
            <a:endParaRPr lang="hr-HR" dirty="0" smtClean="0">
              <a:solidFill>
                <a:schemeClr val="tx2"/>
              </a:solidFill>
              <a:ea typeface="MS PGothic" pitchFamily="34" charset="-128"/>
            </a:endParaRPr>
          </a:p>
          <a:p>
            <a:pPr marL="342900" indent="-342900" algn="just">
              <a:buFontTx/>
              <a:buChar char="•"/>
              <a:defRPr/>
            </a:pPr>
            <a:r>
              <a:rPr lang="hr-HR" b="1" dirty="0" smtClean="0">
                <a:solidFill>
                  <a:schemeClr val="tx2"/>
                </a:solidFill>
                <a:ea typeface="MS PGothic" pitchFamily="34" charset="-128"/>
              </a:rPr>
              <a:t>Načelo </a:t>
            </a:r>
            <a:r>
              <a:rPr lang="hr-HR" b="1" dirty="0" err="1" smtClean="0">
                <a:solidFill>
                  <a:schemeClr val="tx2"/>
                </a:solidFill>
                <a:ea typeface="MS PGothic" pitchFamily="34" charset="-128"/>
              </a:rPr>
              <a:t>dodatnosti</a:t>
            </a:r>
            <a:r>
              <a:rPr lang="hr-HR" b="1" dirty="0" smtClean="0">
                <a:solidFill>
                  <a:schemeClr val="tx2"/>
                </a:solidFill>
                <a:ea typeface="MS PGothic" pitchFamily="34" charset="-128"/>
              </a:rPr>
              <a:t> </a:t>
            </a:r>
            <a:r>
              <a:rPr lang="hr-HR" dirty="0" smtClean="0">
                <a:solidFill>
                  <a:schemeClr val="tx2"/>
                </a:solidFill>
                <a:ea typeface="MS PGothic" pitchFamily="34" charset="-128"/>
              </a:rPr>
              <a:t>(</a:t>
            </a:r>
            <a:r>
              <a:rPr lang="hr-HR" i="1" dirty="0" err="1" smtClean="0">
                <a:solidFill>
                  <a:schemeClr val="tx2"/>
                </a:solidFill>
                <a:ea typeface="MS PGothic" pitchFamily="34" charset="-128"/>
              </a:rPr>
              <a:t>additionality</a:t>
            </a:r>
            <a:r>
              <a:rPr lang="hr-HR" i="1" dirty="0" smtClean="0">
                <a:solidFill>
                  <a:schemeClr val="tx2"/>
                </a:solidFill>
                <a:ea typeface="MS PGothic" pitchFamily="34" charset="-128"/>
              </a:rPr>
              <a:t> </a:t>
            </a:r>
            <a:r>
              <a:rPr lang="hr-HR" i="1" dirty="0" err="1" smtClean="0">
                <a:solidFill>
                  <a:schemeClr val="tx2"/>
                </a:solidFill>
                <a:ea typeface="MS PGothic" pitchFamily="34" charset="-128"/>
              </a:rPr>
              <a:t>principle</a:t>
            </a:r>
            <a:r>
              <a:rPr lang="hr-HR" dirty="0" smtClean="0">
                <a:solidFill>
                  <a:schemeClr val="tx2"/>
                </a:solidFill>
                <a:ea typeface="MS PGothic" pitchFamily="34" charset="-128"/>
              </a:rPr>
              <a:t>) - </a:t>
            </a:r>
            <a:r>
              <a:rPr lang="hr-HR" dirty="0" err="1" smtClean="0">
                <a:solidFill>
                  <a:schemeClr val="tx2"/>
                </a:solidFill>
                <a:ea typeface="MS PGothic" pitchFamily="34" charset="-128"/>
              </a:rPr>
              <a:t>čl</a:t>
            </a:r>
            <a:r>
              <a:rPr lang="hr-HR" dirty="0" smtClean="0">
                <a:solidFill>
                  <a:schemeClr val="tx2"/>
                </a:solidFill>
                <a:ea typeface="MS PGothic" pitchFamily="34" charset="-128"/>
              </a:rPr>
              <a:t>. 95. Uredbe (EU) br. 1303/2013 Europskog parlamenta i Vijeća: </a:t>
            </a:r>
            <a:r>
              <a:rPr lang="hr-HR" b="1" dirty="0" smtClean="0">
                <a:solidFill>
                  <a:schemeClr val="tx2"/>
                </a:solidFill>
                <a:ea typeface="MS PGothic" pitchFamily="34" charset="-128"/>
              </a:rPr>
              <a:t>supstitucija nacionalnih izvora EU fondovima nije dozvoljena </a:t>
            </a:r>
            <a:r>
              <a:rPr lang="hr-HR" i="1" dirty="0" smtClean="0">
                <a:solidFill>
                  <a:schemeClr val="tx2"/>
                </a:solidFill>
                <a:ea typeface="MS PGothic" pitchFamily="34" charset="-128"/>
              </a:rPr>
              <a:t>(Potpora fondova cilju „Ulaganje za rast i radna mjesta” ne zamjenjuje javne ili ekvivalentne strukturne rashode države članice)</a:t>
            </a:r>
            <a:r>
              <a:rPr lang="hr-HR" dirty="0" smtClean="0">
                <a:solidFill>
                  <a:schemeClr val="tx2"/>
                </a:solidFill>
                <a:ea typeface="MS PGothic" pitchFamily="34" charset="-128"/>
              </a:rPr>
              <a:t> --&gt;</a:t>
            </a:r>
            <a:r>
              <a:rPr lang="hr-HR" i="1" dirty="0" smtClean="0">
                <a:solidFill>
                  <a:schemeClr val="tx2"/>
                </a:solidFill>
                <a:ea typeface="MS PGothic" pitchFamily="34" charset="-128"/>
              </a:rPr>
              <a:t> Države članice održavaju javne ili ekvivalentne strukturne rashode za razdoblje od 2014. do 2020. godine barem na razini koja prosječno godišnje odgovara referentnoj razini iz </a:t>
            </a:r>
            <a:r>
              <a:rPr lang="ta-IN" i="1" dirty="0" smtClean="0">
                <a:solidFill>
                  <a:schemeClr val="tx2"/>
                </a:solidFill>
                <a:ea typeface="MS PGothic" pitchFamily="34" charset="-128"/>
              </a:rPr>
              <a:t>Partnerskog sporazuma</a:t>
            </a:r>
            <a:endParaRPr lang="hr-HR" i="1" dirty="0" smtClean="0">
              <a:solidFill>
                <a:schemeClr val="tx2"/>
              </a:solidFill>
              <a:ea typeface="MS PGothic" pitchFamily="34" charset="-128"/>
            </a:endParaRPr>
          </a:p>
          <a:p>
            <a:pPr marL="0" indent="0">
              <a:spcAft>
                <a:spcPts val="1800"/>
              </a:spcAft>
              <a:buNone/>
            </a:pPr>
            <a:endParaRPr lang="hr-HR" dirty="0" smtClean="0">
              <a:solidFill>
                <a:schemeClr val="accent1"/>
              </a:solidFill>
              <a:cs typeface="Microsoft Sans Serif" pitchFamily="34" charset="0"/>
            </a:endParaRPr>
          </a:p>
          <a:p>
            <a:pPr marL="0" indent="0" algn="ctr">
              <a:spcAft>
                <a:spcPts val="1000"/>
              </a:spcAft>
              <a:buNone/>
            </a:pPr>
            <a:endParaRPr lang="hr-HR" b="1" dirty="0">
              <a:solidFill>
                <a:schemeClr val="accent1"/>
              </a:solidFill>
              <a:cs typeface="Microsoft Sans Serif" pitchFamily="34" charset="0"/>
            </a:endParaRPr>
          </a:p>
          <a:p>
            <a:pPr marL="0" indent="0" algn="ctr">
              <a:spcAft>
                <a:spcPts val="1000"/>
              </a:spcAft>
              <a:buNone/>
            </a:pPr>
            <a:r>
              <a:rPr lang="hr-HR" sz="1400" b="1" dirty="0" smtClean="0">
                <a:solidFill>
                  <a:schemeClr val="accent1"/>
                </a:solidFill>
                <a:cs typeface="Microsoft Sans Serif" pitchFamily="34" charset="0"/>
              </a:rPr>
              <a:t> </a:t>
            </a:r>
            <a:endParaRPr lang="hr-HR" sz="1400" b="1" dirty="0">
              <a:solidFill>
                <a:schemeClr val="accent1"/>
              </a:solidFill>
              <a:cs typeface="Microsoft Sans Serif" pitchFamily="34" charset="0"/>
            </a:endParaRPr>
          </a:p>
          <a:p>
            <a:pPr marL="0" indent="0" algn="ctr">
              <a:spcAft>
                <a:spcPts val="1000"/>
              </a:spcAft>
              <a:buNone/>
            </a:pPr>
            <a:endParaRPr lang="hr-HR" sz="2200" b="1" dirty="0" smtClean="0">
              <a:solidFill>
                <a:schemeClr val="accent1"/>
              </a:solidFill>
              <a:cs typeface="Microsoft Sans Serif" pitchFamily="34" charset="0"/>
            </a:endParaRPr>
          </a:p>
        </p:txBody>
      </p:sp>
      <p:sp>
        <p:nvSpPr>
          <p:cNvPr id="7" name="Title 1"/>
          <p:cNvSpPr txBox="1">
            <a:spLocks/>
          </p:cNvSpPr>
          <p:nvPr/>
        </p:nvSpPr>
        <p:spPr bwMode="auto">
          <a:xfrm>
            <a:off x="323528" y="260648"/>
            <a:ext cx="628602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rgbClr val="FFC000"/>
                </a:solidFill>
                <a:latin typeface="+mn-lt"/>
                <a:ea typeface="+mj-ea"/>
                <a:cs typeface="+mj-cs"/>
              </a:defRPr>
            </a:lvl1pPr>
            <a:lvl2pPr algn="l" rtl="0" eaLnBrk="0" fontAlgn="base" hangingPunct="0">
              <a:lnSpc>
                <a:spcPct val="95000"/>
              </a:lnSpc>
              <a:spcBef>
                <a:spcPct val="0"/>
              </a:spcBef>
              <a:spcAft>
                <a:spcPct val="0"/>
              </a:spcAft>
              <a:defRPr sz="2400" b="1">
                <a:solidFill>
                  <a:srgbClr val="FFC000"/>
                </a:solidFill>
                <a:latin typeface="Arial" charset="0"/>
              </a:defRPr>
            </a:lvl2pPr>
            <a:lvl3pPr algn="l" rtl="0" eaLnBrk="0" fontAlgn="base" hangingPunct="0">
              <a:lnSpc>
                <a:spcPct val="95000"/>
              </a:lnSpc>
              <a:spcBef>
                <a:spcPct val="0"/>
              </a:spcBef>
              <a:spcAft>
                <a:spcPct val="0"/>
              </a:spcAft>
              <a:defRPr sz="2400" b="1">
                <a:solidFill>
                  <a:srgbClr val="FFC000"/>
                </a:solidFill>
                <a:latin typeface="Arial" charset="0"/>
              </a:defRPr>
            </a:lvl3pPr>
            <a:lvl4pPr algn="l" rtl="0" eaLnBrk="0" fontAlgn="base" hangingPunct="0">
              <a:lnSpc>
                <a:spcPct val="95000"/>
              </a:lnSpc>
              <a:spcBef>
                <a:spcPct val="0"/>
              </a:spcBef>
              <a:spcAft>
                <a:spcPct val="0"/>
              </a:spcAft>
              <a:defRPr sz="2400" b="1">
                <a:solidFill>
                  <a:srgbClr val="FFC000"/>
                </a:solidFill>
                <a:latin typeface="Arial" charset="0"/>
              </a:defRPr>
            </a:lvl4pPr>
            <a:lvl5pPr algn="l" rtl="0" eaLnBrk="0" fontAlgn="base" hangingPunct="0">
              <a:lnSpc>
                <a:spcPct val="95000"/>
              </a:lnSpc>
              <a:spcBef>
                <a:spcPct val="0"/>
              </a:spcBef>
              <a:spcAft>
                <a:spcPct val="0"/>
              </a:spcAft>
              <a:defRPr sz="2400" b="1">
                <a:solidFill>
                  <a:srgbClr val="FFC000"/>
                </a:solidFill>
                <a:latin typeface="Arial" charset="0"/>
              </a:defRPr>
            </a:lvl5pPr>
            <a:lvl6pPr marL="457200" algn="l" rtl="0" eaLnBrk="1" fontAlgn="base" hangingPunct="1">
              <a:lnSpc>
                <a:spcPct val="95000"/>
              </a:lnSpc>
              <a:spcBef>
                <a:spcPct val="0"/>
              </a:spcBef>
              <a:spcAft>
                <a:spcPct val="0"/>
              </a:spcAft>
              <a:defRPr sz="2400" b="1">
                <a:solidFill>
                  <a:schemeClr val="accent2"/>
                </a:solidFill>
                <a:latin typeface="Arial" charset="0"/>
              </a:defRPr>
            </a:lvl6pPr>
            <a:lvl7pPr marL="914400" algn="l" rtl="0" eaLnBrk="1" fontAlgn="base" hangingPunct="1">
              <a:lnSpc>
                <a:spcPct val="95000"/>
              </a:lnSpc>
              <a:spcBef>
                <a:spcPct val="0"/>
              </a:spcBef>
              <a:spcAft>
                <a:spcPct val="0"/>
              </a:spcAft>
              <a:defRPr sz="2400" b="1">
                <a:solidFill>
                  <a:schemeClr val="accent2"/>
                </a:solidFill>
                <a:latin typeface="Arial" charset="0"/>
              </a:defRPr>
            </a:lvl7pPr>
            <a:lvl8pPr marL="1371600" algn="l" rtl="0" eaLnBrk="1" fontAlgn="base" hangingPunct="1">
              <a:lnSpc>
                <a:spcPct val="95000"/>
              </a:lnSpc>
              <a:spcBef>
                <a:spcPct val="0"/>
              </a:spcBef>
              <a:spcAft>
                <a:spcPct val="0"/>
              </a:spcAft>
              <a:defRPr sz="2400" b="1">
                <a:solidFill>
                  <a:schemeClr val="accent2"/>
                </a:solidFill>
                <a:latin typeface="Arial" charset="0"/>
              </a:defRPr>
            </a:lvl8pPr>
            <a:lvl9pPr marL="1828800" algn="l" rtl="0" eaLnBrk="1" fontAlgn="base" hangingPunct="1">
              <a:lnSpc>
                <a:spcPct val="95000"/>
              </a:lnSpc>
              <a:spcBef>
                <a:spcPct val="0"/>
              </a:spcBef>
              <a:spcAft>
                <a:spcPct val="0"/>
              </a:spcAft>
              <a:defRPr sz="2400" b="1">
                <a:solidFill>
                  <a:schemeClr val="accent2"/>
                </a:solidFill>
                <a:latin typeface="Arial" charset="0"/>
              </a:defRPr>
            </a:lvl9pPr>
          </a:lstStyle>
          <a:p>
            <a:pPr eaLnBrk="1" hangingPunct="1"/>
            <a:r>
              <a:rPr lang="hr-HR" sz="2000" dirty="0" smtClean="0"/>
              <a:t>Europski strukturni i investicijski (ESI) fondovi</a:t>
            </a:r>
            <a:br>
              <a:rPr lang="hr-HR" sz="2000" dirty="0" smtClean="0"/>
            </a:br>
            <a:r>
              <a:rPr lang="hr-HR" sz="2000" dirty="0" smtClean="0"/>
              <a:t>2014.-2020. </a:t>
            </a:r>
            <a:endParaRPr lang="hr-HR" sz="2200" kern="0" dirty="0" smtClean="0">
              <a:solidFill>
                <a:schemeClr val="bg1"/>
              </a:solidFill>
            </a:endParaRPr>
          </a:p>
        </p:txBody>
      </p:sp>
      <p:sp>
        <p:nvSpPr>
          <p:cNvPr id="6" name="Slide Number Placeholder 1"/>
          <p:cNvSpPr txBox="1">
            <a:spLocks/>
          </p:cNvSpPr>
          <p:nvPr/>
        </p:nvSpPr>
        <p:spPr bwMode="auto">
          <a:xfrm>
            <a:off x="5436096" y="5589240"/>
            <a:ext cx="3153680" cy="4320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x-none"/>
            </a:defPPr>
            <a:lvl1pPr marL="0" algn="l" defTabSz="914400" rtl="0" eaLnBrk="0" latinLnBrk="0" hangingPunct="0">
              <a:defRPr sz="1800" kern="1200">
                <a:solidFill>
                  <a:schemeClr val="tx1"/>
                </a:solidFill>
                <a:latin typeface="Arial" charset="0"/>
                <a:ea typeface="+mn-ea"/>
                <a:cs typeface="Arial" charset="0"/>
              </a:defRPr>
            </a:lvl1pPr>
            <a:lvl2pPr marL="742950" indent="-285750" algn="l" defTabSz="914400" rtl="0" eaLnBrk="0" latinLnBrk="0" hangingPunct="0">
              <a:defRPr sz="1800" kern="1200">
                <a:solidFill>
                  <a:schemeClr val="tx1"/>
                </a:solidFill>
                <a:latin typeface="Arial" charset="0"/>
                <a:ea typeface="+mn-ea"/>
                <a:cs typeface="Arial" charset="0"/>
              </a:defRPr>
            </a:lvl2pPr>
            <a:lvl3pPr marL="1143000" indent="-228600" algn="l" defTabSz="914400" rtl="0" eaLnBrk="0" latinLnBrk="0" hangingPunct="0">
              <a:defRPr sz="1800" kern="1200">
                <a:solidFill>
                  <a:schemeClr val="tx1"/>
                </a:solidFill>
                <a:latin typeface="Arial" charset="0"/>
                <a:ea typeface="+mn-ea"/>
                <a:cs typeface="Arial" charset="0"/>
              </a:defRPr>
            </a:lvl3pPr>
            <a:lvl4pPr marL="1600200" indent="-228600" algn="l" defTabSz="914400" rtl="0" eaLnBrk="0" latinLnBrk="0" hangingPunct="0">
              <a:defRPr sz="1800" kern="1200">
                <a:solidFill>
                  <a:schemeClr val="tx1"/>
                </a:solidFill>
                <a:latin typeface="Arial" charset="0"/>
                <a:ea typeface="+mn-ea"/>
                <a:cs typeface="Arial" charset="0"/>
              </a:defRPr>
            </a:lvl4pPr>
            <a:lvl5pPr marL="2057400" indent="-228600" algn="l" defTabSz="914400" rtl="0" eaLnBrk="0" latinLnBrk="0" hangingPunct="0">
              <a:defRPr sz="1800" kern="1200">
                <a:solidFill>
                  <a:schemeClr val="tx1"/>
                </a:solidFill>
                <a:latin typeface="Arial" charset="0"/>
                <a:ea typeface="+mn-ea"/>
                <a:cs typeface="Arial" charset="0"/>
              </a:defRPr>
            </a:lvl5pPr>
            <a:lvl6pPr marL="25146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6pPr>
            <a:lvl7pPr marL="29718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7pPr>
            <a:lvl8pPr marL="34290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8pPr>
            <a:lvl9pPr marL="3886200" indent="-228600" algn="l" defTabSz="914400" rtl="0" eaLnBrk="0" fontAlgn="base" latinLnBrk="0" hangingPunct="0">
              <a:spcBef>
                <a:spcPct val="0"/>
              </a:spcBef>
              <a:spcAft>
                <a:spcPct val="0"/>
              </a:spcAft>
              <a:defRPr sz="1800" kern="1200">
                <a:solidFill>
                  <a:schemeClr val="tx1"/>
                </a:solidFill>
                <a:latin typeface="Arial" charset="0"/>
                <a:ea typeface="+mn-ea"/>
                <a:cs typeface="Arial" charset="0"/>
              </a:defRPr>
            </a:lvl9pPr>
          </a:lstStyle>
          <a:p>
            <a:pPr algn="just" eaLnBrk="1" hangingPunct="1"/>
            <a:endParaRPr lang="hr-HR" sz="1000" dirty="0" smtClean="0">
              <a:solidFill>
                <a:srgbClr val="000000"/>
              </a:solidFill>
            </a:endParaRPr>
          </a:p>
        </p:txBody>
      </p:sp>
      <p:sp>
        <p:nvSpPr>
          <p:cNvPr id="4" name="Slide Number Placeholder 3"/>
          <p:cNvSpPr>
            <a:spLocks noGrp="1"/>
          </p:cNvSpPr>
          <p:nvPr>
            <p:ph type="sldNum" sz="quarter" idx="12"/>
          </p:nvPr>
        </p:nvSpPr>
        <p:spPr>
          <a:xfrm>
            <a:off x="8244408" y="6356350"/>
            <a:ext cx="442392" cy="365125"/>
          </a:xfrm>
        </p:spPr>
        <p:txBody>
          <a:bodyPr/>
          <a:lstStyle/>
          <a:p>
            <a:pPr fontAlgn="base">
              <a:spcBef>
                <a:spcPct val="0"/>
              </a:spcBef>
              <a:spcAft>
                <a:spcPct val="0"/>
              </a:spcAft>
              <a:defRPr/>
            </a:pPr>
            <a:fld id="{B5F0C6B8-FFB2-4B7F-BB90-4B34C926A9D9}" type="slidenum">
              <a:rPr lang="hr-HR" sz="1100" smtClean="0">
                <a:solidFill>
                  <a:schemeClr val="accent1"/>
                </a:solidFill>
              </a:rPr>
              <a:pPr fontAlgn="base">
                <a:spcBef>
                  <a:spcPct val="0"/>
                </a:spcBef>
                <a:spcAft>
                  <a:spcPct val="0"/>
                </a:spcAft>
                <a:defRPr/>
              </a:pPr>
              <a:t>3</a:t>
            </a:fld>
            <a:endParaRPr lang="hr-HR" sz="1100" dirty="0">
              <a:solidFill>
                <a:schemeClr val="accent1"/>
              </a:solidFill>
            </a:endParaRPr>
          </a:p>
        </p:txBody>
      </p:sp>
    </p:spTree>
    <p:extLst>
      <p:ext uri="{BB962C8B-B14F-4D97-AF65-F5344CB8AC3E}">
        <p14:creationId xmlns:p14="http://schemas.microsoft.com/office/powerpoint/2010/main" val="1947622006"/>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428736"/>
            <a:ext cx="8524875" cy="4857784"/>
          </a:xfrm>
        </p:spPr>
        <p:txBody>
          <a:bodyPr/>
          <a:lstStyle/>
          <a:p>
            <a:pPr algn="just">
              <a:spcBef>
                <a:spcPts val="0"/>
              </a:spcBef>
              <a:spcAft>
                <a:spcPts val="1200"/>
              </a:spcAft>
            </a:pPr>
            <a:r>
              <a:rPr lang="hr-HR" b="1" dirty="0" smtClean="0">
                <a:solidFill>
                  <a:schemeClr val="tx2"/>
                </a:solidFill>
                <a:cs typeface="Microsoft Sans Serif" pitchFamily="34" charset="0"/>
              </a:rPr>
              <a:t>Partnerski sporazum </a:t>
            </a:r>
            <a:r>
              <a:rPr lang="hr-HR" dirty="0" smtClean="0">
                <a:solidFill>
                  <a:schemeClr val="tx2"/>
                </a:solidFill>
                <a:cs typeface="Microsoft Sans Serif" pitchFamily="34" charset="0"/>
              </a:rPr>
              <a:t>– nacionalna strategija za korištenje ESI fondova</a:t>
            </a:r>
          </a:p>
          <a:p>
            <a:pPr lvl="2" algn="just">
              <a:spcBef>
                <a:spcPts val="0"/>
              </a:spcBef>
              <a:spcAft>
                <a:spcPts val="1200"/>
              </a:spcAft>
            </a:pPr>
            <a:r>
              <a:rPr lang="hr-HR" sz="2000" dirty="0" smtClean="0">
                <a:solidFill>
                  <a:schemeClr val="tx2"/>
                </a:solidFill>
              </a:rPr>
              <a:t>opisuje na koji način će Republika Hrvatska pristupiti ispunjavanju zajedničkih ciljeva strategije Europa 2020 uz pomoć sredstava iz proračuna EU koja su joj dodijeljena kroz višegodišnji financijski okvir (VFO) za razdoblje 2014.-2020. godine</a:t>
            </a:r>
          </a:p>
          <a:p>
            <a:pPr lvl="2" algn="just">
              <a:spcBef>
                <a:spcPts val="0"/>
              </a:spcBef>
              <a:spcAft>
                <a:spcPts val="1200"/>
              </a:spcAft>
            </a:pPr>
            <a:r>
              <a:rPr lang="hr-HR" sz="2000" dirty="0" smtClean="0">
                <a:solidFill>
                  <a:schemeClr val="tx2"/>
                </a:solidFill>
              </a:rPr>
              <a:t>sadrži analizu dispariteta, razvojnih potreba i potencijala za rast s obzirom na zadane tematske ciljeve Europske komisije (njih 11) i specifične preporuke za državu članicu</a:t>
            </a:r>
          </a:p>
          <a:p>
            <a:pPr algn="just">
              <a:spcBef>
                <a:spcPts val="0"/>
              </a:spcBef>
              <a:spcAft>
                <a:spcPts val="1200"/>
              </a:spcAft>
            </a:pPr>
            <a:r>
              <a:rPr lang="hr-HR" b="1" dirty="0" smtClean="0">
                <a:solidFill>
                  <a:schemeClr val="tx2"/>
                </a:solidFill>
              </a:rPr>
              <a:t>Operativni program Konkurentnost i kohezija </a:t>
            </a:r>
            <a:r>
              <a:rPr lang="hr-HR" dirty="0" smtClean="0">
                <a:solidFill>
                  <a:schemeClr val="tx2"/>
                </a:solidFill>
              </a:rPr>
              <a:t>– za korištenje sredstava EFRR-a i KF-a; indikativna alokacija 6,881 milijardi eura</a:t>
            </a:r>
          </a:p>
          <a:p>
            <a:pPr algn="just">
              <a:spcBef>
                <a:spcPts val="0"/>
              </a:spcBef>
              <a:spcAft>
                <a:spcPts val="1200"/>
              </a:spcAft>
            </a:pPr>
            <a:r>
              <a:rPr lang="hr-HR" b="1" dirty="0" smtClean="0">
                <a:solidFill>
                  <a:schemeClr val="tx2"/>
                </a:solidFill>
              </a:rPr>
              <a:t>Operativni program Učinkoviti ljudski resursi</a:t>
            </a:r>
            <a:r>
              <a:rPr lang="hr-HR" dirty="0" smtClean="0">
                <a:solidFill>
                  <a:schemeClr val="tx2"/>
                </a:solidFill>
              </a:rPr>
              <a:t> – za korištenje sredstava ESF-a; indikativna alokacija 1,516 milijardi eura</a:t>
            </a:r>
          </a:p>
          <a:p>
            <a:pPr>
              <a:spcBef>
                <a:spcPts val="0"/>
              </a:spcBef>
              <a:spcAft>
                <a:spcPts val="1200"/>
              </a:spcAft>
            </a:pPr>
            <a:endParaRPr lang="hr-HR" dirty="0" smtClean="0">
              <a:solidFill>
                <a:schemeClr val="tx2"/>
              </a:solidFill>
              <a:cs typeface="Microsoft Sans Serif" pitchFamily="34" charset="0"/>
            </a:endParaRPr>
          </a:p>
          <a:p>
            <a:endParaRPr lang="en-US" dirty="0"/>
          </a:p>
        </p:txBody>
      </p:sp>
      <p:sp>
        <p:nvSpPr>
          <p:cNvPr id="3" name="Naslov 2"/>
          <p:cNvSpPr>
            <a:spLocks noGrp="1"/>
          </p:cNvSpPr>
          <p:nvPr>
            <p:ph type="title"/>
          </p:nvPr>
        </p:nvSpPr>
        <p:spPr/>
        <p:txBody>
          <a:bodyPr/>
          <a:lstStyle/>
          <a:p>
            <a:r>
              <a:rPr lang="hr-HR" dirty="0" smtClean="0"/>
              <a:t>Strateški i programski dokumenti 2014.-2020.</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4</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0825" y="115888"/>
          <a:ext cx="8713788" cy="7784832"/>
        </p:xfrm>
        <a:graphic>
          <a:graphicData uri="http://schemas.openxmlformats.org/drawingml/2006/table">
            <a:tbl>
              <a:tblPr/>
              <a:tblGrid>
                <a:gridCol w="1349375"/>
                <a:gridCol w="5132388"/>
                <a:gridCol w="2232025"/>
              </a:tblGrid>
              <a:tr h="7191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dirty="0" smtClean="0">
                          <a:ln>
                            <a:noFill/>
                          </a:ln>
                          <a:solidFill>
                            <a:schemeClr val="bg1"/>
                          </a:solidFill>
                          <a:effectLst/>
                          <a:latin typeface="Arial" charset="0"/>
                          <a:ea typeface="Calibri" pitchFamily="34" charset="0"/>
                          <a:cs typeface="Times New Roman" pitchFamily="18" charset="0"/>
                        </a:rPr>
                        <a:t>Tematska radna skupina </a:t>
                      </a:r>
                    </a:p>
                  </a:txBody>
                  <a:tcPr marL="76515" marR="76515" marT="38257" marB="38257"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dirty="0" smtClean="0">
                          <a:ln>
                            <a:noFill/>
                          </a:ln>
                          <a:solidFill>
                            <a:schemeClr val="bg1"/>
                          </a:solidFill>
                          <a:effectLst/>
                          <a:latin typeface="Arial" charset="0"/>
                          <a:ea typeface="Calibri" pitchFamily="34" charset="0"/>
                          <a:cs typeface="Times New Roman" pitchFamily="18" charset="0"/>
                        </a:rPr>
                        <a:t>Tematski cilj </a:t>
                      </a:r>
                    </a:p>
                  </a:txBody>
                  <a:tcPr marL="76515" marR="76515" marT="38257" marB="38257"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bg1"/>
                          </a:solidFill>
                          <a:effectLst/>
                          <a:latin typeface="Arial" charset="0"/>
                          <a:ea typeface="Calibri" pitchFamily="34" charset="0"/>
                          <a:cs typeface="Times New Roman" pitchFamily="18" charset="0"/>
                        </a:rPr>
                        <a:t>Vodeće ministarstvo </a:t>
                      </a:r>
                    </a:p>
                  </a:txBody>
                  <a:tcPr marL="76515" marR="76515" marT="38257" marB="38257"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8001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tx1"/>
                          </a:solidFill>
                          <a:effectLst/>
                          <a:latin typeface="Arial" charset="0"/>
                          <a:ea typeface="Calibri" pitchFamily="34" charset="0"/>
                          <a:cs typeface="Times New Roman" pitchFamily="18" charset="0"/>
                        </a:rPr>
                        <a:t>I. </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tx1"/>
                          </a:solidFill>
                          <a:effectLst/>
                          <a:latin typeface="Arial" charset="0"/>
                          <a:ea typeface="Calibri" pitchFamily="34" charset="0"/>
                          <a:cs typeface="Times New Roman" pitchFamily="18" charset="0"/>
                        </a:rPr>
                        <a:t>  </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c>
                  <a:txBody>
                    <a:bodyPr/>
                    <a:lstStyle/>
                    <a:p>
                      <a:pPr marL="342900" marR="0" lvl="0" indent="-342900" algn="l" defTabSz="914400" rtl="0" eaLnBrk="1" fontAlgn="base" latinLnBrk="0" hangingPunct="1">
                        <a:lnSpc>
                          <a:spcPct val="115000"/>
                        </a:lnSpc>
                        <a:spcBef>
                          <a:spcPct val="0"/>
                        </a:spcBef>
                        <a:spcAft>
                          <a:spcPct val="0"/>
                        </a:spcAft>
                        <a:buClrTx/>
                        <a:buSzTx/>
                        <a:buFont typeface="Calibri" pitchFamily="34" charset="0"/>
                        <a:buAutoNum type="arabicPeriod"/>
                        <a:tabLst>
                          <a:tab pos="457200" algn="l"/>
                        </a:tabLst>
                      </a:pPr>
                      <a:r>
                        <a:rPr kumimoji="0" lang="hr-HR" sz="1400" b="1" i="0" u="none" strike="noStrike" cap="none" normalizeH="0" baseline="0" dirty="0" smtClean="0">
                          <a:ln>
                            <a:noFill/>
                          </a:ln>
                          <a:solidFill>
                            <a:schemeClr val="tx1"/>
                          </a:solidFill>
                          <a:effectLst/>
                          <a:latin typeface="Arial" charset="0"/>
                          <a:ea typeface="Calibri" pitchFamily="34" charset="0"/>
                          <a:cs typeface="Times New Roman" pitchFamily="18" charset="0"/>
                        </a:rPr>
                        <a:t>Jačanje istraživanja, tehnološkog razvoja i inovacija</a:t>
                      </a:r>
                    </a:p>
                    <a:p>
                      <a:pPr marL="342900" marR="0" lvl="0" indent="-342900" algn="l" defTabSz="914400" rtl="0" eaLnBrk="1" fontAlgn="base" latinLnBrk="0" hangingPunct="1">
                        <a:lnSpc>
                          <a:spcPct val="115000"/>
                        </a:lnSpc>
                        <a:spcBef>
                          <a:spcPct val="0"/>
                        </a:spcBef>
                        <a:spcAft>
                          <a:spcPct val="0"/>
                        </a:spcAft>
                        <a:buClrTx/>
                        <a:buSzTx/>
                        <a:buFont typeface="Calibri" pitchFamily="34" charset="0"/>
                        <a:buAutoNum type="arabicPeriod"/>
                        <a:tabLst>
                          <a:tab pos="457200" algn="l"/>
                        </a:tabLst>
                      </a:pPr>
                      <a:r>
                        <a:rPr kumimoji="0" lang="hr-HR" sz="1400" b="1" i="0" u="none" strike="noStrike" cap="none" normalizeH="0" baseline="0" dirty="0" smtClean="0">
                          <a:ln>
                            <a:noFill/>
                          </a:ln>
                          <a:solidFill>
                            <a:schemeClr val="tx1"/>
                          </a:solidFill>
                          <a:effectLst/>
                          <a:latin typeface="Arial" charset="0"/>
                          <a:ea typeface="Calibri" pitchFamily="34" charset="0"/>
                          <a:cs typeface="Times New Roman" pitchFamily="18" charset="0"/>
                        </a:rPr>
                        <a:t>Poboljšani pristup, korištenje te kvaliteta informacijskih i komunikacijskih tehnologija</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MINISTARSTVO GOSPODARSTVA </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r>
              <a:tr h="68421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tx1"/>
                          </a:solidFill>
                          <a:effectLst/>
                          <a:latin typeface="Arial" charset="0"/>
                          <a:ea typeface="Calibri" pitchFamily="34" charset="0"/>
                          <a:cs typeface="Times New Roman" pitchFamily="18" charset="0"/>
                        </a:rPr>
                        <a:t>II. </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3.       Jačanje konkurentnosti malih i srednjih poduzeća, poljoprivrednog sektora te sektora ribarstva i akvakulture </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MINISTARSTVO PODUZETNIŠTVA I OBRTA </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14446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tx1"/>
                          </a:solidFill>
                          <a:effectLst/>
                          <a:latin typeface="Arial" charset="0"/>
                          <a:ea typeface="Calibri" pitchFamily="34" charset="0"/>
                          <a:cs typeface="Times New Roman" pitchFamily="18" charset="0"/>
                        </a:rPr>
                        <a:t>III.</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dirty="0" smtClean="0">
                          <a:ln>
                            <a:noFill/>
                          </a:ln>
                          <a:solidFill>
                            <a:schemeClr val="tx1"/>
                          </a:solidFill>
                          <a:effectLst/>
                          <a:latin typeface="Arial" charset="0"/>
                          <a:ea typeface="Calibri" pitchFamily="34" charset="0"/>
                          <a:cs typeface="Times New Roman" pitchFamily="18" charset="0"/>
                        </a:rPr>
                        <a:t>4.   Podrška prijelazu prema ekonomiji temeljenoj na niskoj razini emisije CO2 u svim sektorima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dirty="0" smtClean="0">
                          <a:ln>
                            <a:noFill/>
                          </a:ln>
                          <a:solidFill>
                            <a:schemeClr val="tx1"/>
                          </a:solidFill>
                          <a:effectLst/>
                          <a:latin typeface="Arial" charset="0"/>
                          <a:ea typeface="Calibri" pitchFamily="34" charset="0"/>
                          <a:cs typeface="Times New Roman" pitchFamily="18" charset="0"/>
                        </a:rPr>
                        <a:t>5.   Promicanje prilagodbe na klimatske promjene, prevencija i upravljanje rizicima </a:t>
                      </a:r>
                    </a:p>
                    <a:p>
                      <a:pPr marL="0" marR="0" lvl="0" indent="0" algn="l" defTabSz="914400" rtl="0" eaLnBrk="1" fontAlgn="base" latinLnBrk="0" hangingPunct="1">
                        <a:lnSpc>
                          <a:spcPct val="115000"/>
                        </a:lnSpc>
                        <a:spcBef>
                          <a:spcPct val="0"/>
                        </a:spcBef>
                        <a:spcAft>
                          <a:spcPts val="1000"/>
                        </a:spcAft>
                        <a:buClrTx/>
                        <a:buSzTx/>
                        <a:buFontTx/>
                        <a:buAutoNum type="arabicPeriod" startAt="6"/>
                        <a:tabLst/>
                      </a:pPr>
                      <a:r>
                        <a:rPr kumimoji="0" lang="hr-HR" sz="1400" b="1" i="0" u="none" strike="noStrike" cap="none" normalizeH="0" baseline="0" dirty="0" smtClean="0">
                          <a:ln>
                            <a:noFill/>
                          </a:ln>
                          <a:solidFill>
                            <a:schemeClr val="tx1"/>
                          </a:solidFill>
                          <a:effectLst/>
                          <a:latin typeface="Arial" charset="0"/>
                          <a:ea typeface="Calibri" pitchFamily="34" charset="0"/>
                          <a:cs typeface="Times New Roman" pitchFamily="18" charset="0"/>
                        </a:rPr>
                        <a:t>Zaštita okoliša i promicanje učinkovitosti resursa</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MINISTARSTVO ZAŠTITE OKOLIŠA I PRIRODE</a:t>
                      </a:r>
                    </a:p>
                  </a:txBody>
                  <a:tcPr marL="76515" marR="76515" marT="38257" marB="3825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r>
              <a:tr h="60801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tx1"/>
                          </a:solidFill>
                          <a:effectLst/>
                          <a:latin typeface="Arial" charset="0"/>
                          <a:ea typeface="Calibri" pitchFamily="34" charset="0"/>
                          <a:cs typeface="Times New Roman" pitchFamily="18" charset="0"/>
                        </a:rPr>
                        <a:t>IV.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7.     Promicanje održivog prometa te uklanjanje uskih grla u ključnoj infrastrukturi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MINISTARSTVO POMORSTVA, PROMETA I INFRASTRUKTURE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10874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tx1"/>
                          </a:solidFill>
                          <a:effectLst/>
                          <a:latin typeface="Arial" charset="0"/>
                          <a:ea typeface="Calibri" pitchFamily="34" charset="0"/>
                          <a:cs typeface="Times New Roman" pitchFamily="18" charset="0"/>
                        </a:rPr>
                        <a:t>V.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 8.  Promicanje zapošljavanja i podrška mobilnosti radne snage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9.  Promicanje socijalnog uključivanja te borba protiv siromaštva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10. Ulaganje u obrazovanje, vještine i cjeloživotno učenje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MINISTARSTVO RADA I MIROVINSKOG SUSTAVA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r>
              <a:tr h="3524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tx1"/>
                          </a:solidFill>
                          <a:effectLst/>
                          <a:latin typeface="Arial" charset="0"/>
                          <a:ea typeface="Calibri" pitchFamily="34" charset="0"/>
                          <a:cs typeface="Times New Roman" pitchFamily="18" charset="0"/>
                        </a:rPr>
                        <a:t>VI.</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11. Jačanje institucionalnih kapaciteta te učinkovita javna uprava</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MINISTARSTVO UPRAVE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4572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600" b="1" i="0" u="none" strike="noStrike" cap="none" normalizeH="0" baseline="0" smtClean="0">
                          <a:ln>
                            <a:noFill/>
                          </a:ln>
                          <a:solidFill>
                            <a:schemeClr val="tx1"/>
                          </a:solidFill>
                          <a:effectLst/>
                          <a:latin typeface="Arial" charset="0"/>
                          <a:ea typeface="Calibri" pitchFamily="34" charset="0"/>
                          <a:cs typeface="Times New Roman" pitchFamily="18" charset="0"/>
                        </a:rPr>
                        <a:t>VII. NRP</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smtClean="0">
                          <a:ln>
                            <a:noFill/>
                          </a:ln>
                          <a:solidFill>
                            <a:schemeClr val="tx1"/>
                          </a:solidFill>
                          <a:effectLst/>
                          <a:latin typeface="Arial" charset="0"/>
                          <a:ea typeface="Calibri" pitchFamily="34" charset="0"/>
                          <a:cs typeface="Times New Roman" pitchFamily="18" charset="0"/>
                        </a:rPr>
                        <a:t>/</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r-HR" sz="1400" b="1" i="0" u="none" strike="noStrike" cap="none" normalizeH="0" baseline="0" dirty="0" smtClean="0">
                          <a:ln>
                            <a:noFill/>
                          </a:ln>
                          <a:solidFill>
                            <a:schemeClr val="tx1"/>
                          </a:solidFill>
                          <a:effectLst/>
                          <a:latin typeface="Arial" charset="0"/>
                          <a:ea typeface="Calibri" pitchFamily="34" charset="0"/>
                          <a:cs typeface="Times New Roman" pitchFamily="18" charset="0"/>
                        </a:rPr>
                        <a:t>MRRFEU</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B9CDE5"/>
                    </a:solid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9088" y="1340768"/>
            <a:ext cx="8524875" cy="4567907"/>
          </a:xfrm>
        </p:spPr>
        <p:txBody>
          <a:bodyPr/>
          <a:lstStyle/>
          <a:p>
            <a:pPr lvl="1" indent="0" algn="just">
              <a:buNone/>
            </a:pPr>
            <a:r>
              <a:rPr lang="hr-HR" sz="1800" b="1" dirty="0" smtClean="0">
                <a:solidFill>
                  <a:schemeClr val="tx2"/>
                </a:solidFill>
              </a:rPr>
              <a:t>Prioritetna </a:t>
            </a:r>
            <a:r>
              <a:rPr lang="hr-HR" sz="1800" b="1" dirty="0">
                <a:solidFill>
                  <a:schemeClr val="tx2"/>
                </a:solidFill>
              </a:rPr>
              <a:t>os 2 </a:t>
            </a:r>
            <a:r>
              <a:rPr lang="hr-HR" sz="1800" b="1" dirty="0" smtClean="0">
                <a:solidFill>
                  <a:schemeClr val="tx2"/>
                </a:solidFill>
              </a:rPr>
              <a:t>“</a:t>
            </a:r>
            <a:r>
              <a:rPr lang="hr-HR" sz="1800" b="1" dirty="0">
                <a:solidFill>
                  <a:schemeClr val="tx2"/>
                </a:solidFill>
              </a:rPr>
              <a:t>Poboljšanje dostupnosti i iskorištenosti IKT tehnologija” u OP KK 2014.-2020</a:t>
            </a:r>
            <a:r>
              <a:rPr lang="hr-HR" sz="1800" b="1" dirty="0" smtClean="0">
                <a:solidFill>
                  <a:schemeClr val="tx2"/>
                </a:solidFill>
              </a:rPr>
              <a:t>.</a:t>
            </a:r>
          </a:p>
          <a:p>
            <a:pPr lvl="1" indent="0" algn="just">
              <a:buNone/>
            </a:pPr>
            <a:r>
              <a:rPr lang="hr-HR" sz="1800" b="1" dirty="0" smtClean="0">
                <a:solidFill>
                  <a:schemeClr val="tx2"/>
                </a:solidFill>
              </a:rPr>
              <a:t>Indikativna alokacija: </a:t>
            </a:r>
            <a:r>
              <a:rPr lang="hr-HR" sz="1800" dirty="0">
                <a:solidFill>
                  <a:schemeClr val="tx2"/>
                </a:solidFill>
              </a:rPr>
              <a:t>269 milijuna </a:t>
            </a:r>
            <a:r>
              <a:rPr lang="hr-HR" sz="1800" dirty="0" smtClean="0">
                <a:solidFill>
                  <a:schemeClr val="tx2"/>
                </a:solidFill>
              </a:rPr>
              <a:t>eura</a:t>
            </a:r>
            <a:endParaRPr lang="hr-HR" sz="1800" dirty="0">
              <a:solidFill>
                <a:schemeClr val="tx2"/>
              </a:solidFill>
            </a:endParaRPr>
          </a:p>
          <a:p>
            <a:pPr lvl="1" indent="0" algn="just">
              <a:buNone/>
            </a:pPr>
            <a:endParaRPr lang="hr-HR" sz="1800" b="1" dirty="0" smtClean="0">
              <a:solidFill>
                <a:schemeClr val="tx2"/>
              </a:solidFill>
            </a:endParaRPr>
          </a:p>
          <a:p>
            <a:pPr lvl="1" indent="0" algn="just">
              <a:buNone/>
            </a:pPr>
            <a:r>
              <a:rPr lang="hr-HR" sz="1800" b="1" dirty="0" smtClean="0">
                <a:solidFill>
                  <a:schemeClr val="tx2"/>
                </a:solidFill>
              </a:rPr>
              <a:t>Investicijski </a:t>
            </a:r>
            <a:r>
              <a:rPr lang="hr-HR" sz="1800" b="1" dirty="0">
                <a:solidFill>
                  <a:schemeClr val="tx2"/>
                </a:solidFill>
              </a:rPr>
              <a:t>prioritet: Jačanje aplikacija informacijskih i komunikacijskih tehnologija za e-vladu, e-učenje, e-uključenost, e-kulturu i e-zdravlje </a:t>
            </a:r>
          </a:p>
          <a:p>
            <a:pPr lvl="1" indent="0" algn="just">
              <a:buNone/>
            </a:pPr>
            <a:r>
              <a:rPr lang="hr-HR" sz="1800" b="1" dirty="0" smtClean="0">
                <a:solidFill>
                  <a:schemeClr val="tx2"/>
                </a:solidFill>
              </a:rPr>
              <a:t>Specifični </a:t>
            </a:r>
            <a:r>
              <a:rPr lang="hr-HR" sz="1800" b="1" dirty="0">
                <a:solidFill>
                  <a:schemeClr val="tx2"/>
                </a:solidFill>
              </a:rPr>
              <a:t>cilj: </a:t>
            </a:r>
            <a:r>
              <a:rPr lang="vi-VN" sz="1800" dirty="0">
                <a:solidFill>
                  <a:schemeClr val="tx2"/>
                </a:solidFill>
              </a:rPr>
              <a:t>Uspostava integriranih interoperabilnih IKT rješenja u javnom sektoru s ciljem međusobnog povezivanja i poboljšanja pružanja e-usluga </a:t>
            </a:r>
            <a:endParaRPr lang="hr-HR" sz="1800" dirty="0">
              <a:solidFill>
                <a:schemeClr val="tx2"/>
              </a:solidFill>
            </a:endParaRPr>
          </a:p>
          <a:p>
            <a:pPr lvl="1" indent="0" algn="just">
              <a:buNone/>
            </a:pPr>
            <a:r>
              <a:rPr lang="hr-HR" sz="1800" b="1" dirty="0">
                <a:solidFill>
                  <a:schemeClr val="tx2"/>
                </a:solidFill>
              </a:rPr>
              <a:t>Indikativna alokacija: </a:t>
            </a:r>
            <a:r>
              <a:rPr lang="hr-HR" sz="1800" dirty="0">
                <a:solidFill>
                  <a:schemeClr val="tx2"/>
                </a:solidFill>
              </a:rPr>
              <a:t>90 mil. eur</a:t>
            </a:r>
          </a:p>
          <a:p>
            <a:pPr lvl="1" indent="0" algn="just">
              <a:buNone/>
            </a:pPr>
            <a:r>
              <a:rPr lang="hr-HR" sz="1800" b="1" dirty="0" smtClean="0">
                <a:solidFill>
                  <a:schemeClr val="tx2"/>
                </a:solidFill>
              </a:rPr>
              <a:t>Aktivnosti:</a:t>
            </a:r>
          </a:p>
          <a:p>
            <a:pPr lvl="1" indent="0" algn="just">
              <a:buNone/>
            </a:pPr>
            <a:r>
              <a:rPr lang="hr-HR" sz="1800" dirty="0" smtClean="0">
                <a:solidFill>
                  <a:schemeClr val="tx2"/>
                </a:solidFill>
              </a:rPr>
              <a:t>- </a:t>
            </a:r>
            <a:r>
              <a:rPr lang="vi-VN" sz="1800" dirty="0">
                <a:solidFill>
                  <a:schemeClr val="tx2"/>
                </a:solidFill>
              </a:rPr>
              <a:t>Izgradnja, uspostava i unaprjeđenje IKT infrastrukture tijela javnog sektora i uspostava državnog oblaka (D-oblak) </a:t>
            </a:r>
            <a:endParaRPr lang="hr-HR" sz="1800" dirty="0">
              <a:solidFill>
                <a:schemeClr val="tx2"/>
              </a:solidFill>
            </a:endParaRPr>
          </a:p>
          <a:p>
            <a:endParaRPr lang="hr-HR" dirty="0"/>
          </a:p>
        </p:txBody>
      </p:sp>
      <p:sp>
        <p:nvSpPr>
          <p:cNvPr id="3" name="Title 2"/>
          <p:cNvSpPr>
            <a:spLocks noGrp="1"/>
          </p:cNvSpPr>
          <p:nvPr>
            <p:ph type="title"/>
          </p:nvPr>
        </p:nvSpPr>
        <p:spPr/>
        <p:txBody>
          <a:bodyPr/>
          <a:lstStyle/>
          <a:p>
            <a:r>
              <a:rPr lang="hr-HR" sz="2200" dirty="0"/>
              <a:t>OP Konkurentnost i kohezija 2014.-2020.</a:t>
            </a:r>
            <a:br>
              <a:rPr lang="hr-HR" sz="2200" dirty="0"/>
            </a:br>
            <a:r>
              <a:rPr lang="hr-HR" sz="2200" dirty="0"/>
              <a:t>PO2: Poboljšanje dostupnosti i korištenja IKT tehnologija</a:t>
            </a:r>
          </a:p>
        </p:txBody>
      </p:sp>
      <p:sp>
        <p:nvSpPr>
          <p:cNvPr id="5" name="Slide Number Placeholder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6</a:t>
            </a:fld>
            <a:endParaRPr lang="hr-HR" sz="1100">
              <a:solidFill>
                <a:schemeClr val="tx2"/>
              </a:solidFill>
            </a:endParaRPr>
          </a:p>
        </p:txBody>
      </p:sp>
    </p:spTree>
    <p:extLst>
      <p:ext uri="{BB962C8B-B14F-4D97-AF65-F5344CB8AC3E}">
        <p14:creationId xmlns:p14="http://schemas.microsoft.com/office/powerpoint/2010/main" val="3071023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052736"/>
            <a:ext cx="8524875" cy="5590974"/>
          </a:xfrm>
        </p:spPr>
        <p:txBody>
          <a:bodyPr numCol="1"/>
          <a:lstStyle/>
          <a:p>
            <a:pPr lvl="1" indent="0" algn="just">
              <a:buNone/>
            </a:pPr>
            <a:r>
              <a:rPr lang="hr-HR" sz="1600" b="1" dirty="0" smtClean="0">
                <a:solidFill>
                  <a:schemeClr val="tx2"/>
                </a:solidFill>
              </a:rPr>
              <a:t>Investicijski prioritet: </a:t>
            </a:r>
            <a:r>
              <a:rPr lang="vi-VN" sz="1600" b="1" dirty="0" smtClean="0">
                <a:solidFill>
                  <a:schemeClr val="tx2"/>
                </a:solidFill>
              </a:rPr>
              <a:t>Širenje dostupnosti širokopojasne veze i uvođenja mreža visokih brzina te podupiranje usvajanja novih tehnologija i mreža za digitalno gospodarstvo </a:t>
            </a:r>
            <a:r>
              <a:rPr lang="hr-HR" sz="1600" b="1" dirty="0" smtClean="0">
                <a:solidFill>
                  <a:schemeClr val="tx2"/>
                </a:solidFill>
              </a:rPr>
              <a:t> </a:t>
            </a:r>
          </a:p>
          <a:p>
            <a:pPr lvl="1" indent="0" algn="just">
              <a:buNone/>
            </a:pPr>
            <a:r>
              <a:rPr lang="hr-HR" sz="1600" b="1" dirty="0" smtClean="0">
                <a:solidFill>
                  <a:schemeClr val="tx2"/>
                </a:solidFill>
              </a:rPr>
              <a:t>Specifični cilj:</a:t>
            </a:r>
            <a:r>
              <a:rPr lang="hr-HR" sz="1600" dirty="0" smtClean="0">
                <a:solidFill>
                  <a:schemeClr val="tx2"/>
                </a:solidFill>
              </a:rPr>
              <a:t> Povećanje širokopojasne NGN pokrivenosti u područjima bez širokopojasne NGN infrastrukture i bez dostatnog komercijalnog interesa za ulaganja u NGN širokopojasnu infrastrukturu od strane operatora na elektroničkom komunikacijskom tržištu </a:t>
            </a:r>
          </a:p>
          <a:p>
            <a:pPr lvl="1" indent="0" algn="just">
              <a:buNone/>
            </a:pPr>
            <a:r>
              <a:rPr lang="hr-HR" sz="1600" b="1" dirty="0" smtClean="0">
                <a:solidFill>
                  <a:schemeClr val="tx2"/>
                </a:solidFill>
              </a:rPr>
              <a:t>Indikativna alokacija: </a:t>
            </a:r>
            <a:r>
              <a:rPr lang="hr-HR" sz="1600" dirty="0" smtClean="0">
                <a:solidFill>
                  <a:schemeClr val="tx2"/>
                </a:solidFill>
              </a:rPr>
              <a:t>179 milijuna eura</a:t>
            </a:r>
          </a:p>
          <a:p>
            <a:pPr lvl="1" indent="0" algn="just">
              <a:buNone/>
            </a:pPr>
            <a:r>
              <a:rPr lang="hr-HR" sz="1600" b="1" dirty="0" smtClean="0">
                <a:solidFill>
                  <a:schemeClr val="tx2"/>
                </a:solidFill>
              </a:rPr>
              <a:t>Aktivnosti:</a:t>
            </a:r>
          </a:p>
          <a:p>
            <a:pPr lvl="1" indent="0" algn="just">
              <a:buNone/>
            </a:pPr>
            <a:r>
              <a:rPr lang="hr-HR" sz="1600" dirty="0" smtClean="0">
                <a:solidFill>
                  <a:schemeClr val="tx2"/>
                </a:solidFill>
              </a:rPr>
              <a:t>- Priprema zalihe projekata (za shemu dodjele bespovratnih sredstava unutar koje bi JLS kandidirale svoje projekte za pristupnu (access -</a:t>
            </a:r>
            <a:r>
              <a:rPr lang="hr-HR" sz="1600" dirty="0" err="1" smtClean="0">
                <a:solidFill>
                  <a:schemeClr val="tx2"/>
                </a:solidFill>
              </a:rPr>
              <a:t>last</a:t>
            </a:r>
            <a:r>
              <a:rPr lang="hr-HR" sz="1600" dirty="0" smtClean="0">
                <a:solidFill>
                  <a:schemeClr val="tx2"/>
                </a:solidFill>
              </a:rPr>
              <a:t> mile) širokopojasnu mrežu)</a:t>
            </a:r>
          </a:p>
          <a:p>
            <a:pPr lvl="1" indent="0" algn="just">
              <a:buNone/>
            </a:pPr>
            <a:r>
              <a:rPr lang="hr-HR" sz="1600" dirty="0" smtClean="0">
                <a:solidFill>
                  <a:schemeClr val="tx2"/>
                </a:solidFill>
              </a:rPr>
              <a:t>- Shema dodjele bespovratnih sredstava unutar koje bi JLS kandidirale svoje projekte za pristupnu (access - last mile) širokopojasnu mrežu - kako je definirano Okvirnim nacionalnim programom za razvoj infrastrukture širokopojasnog pristupa u područjima u kojima ne postoji dostatan komercijalni interes za ulaganja (ONP)</a:t>
            </a:r>
          </a:p>
          <a:p>
            <a:pPr lvl="1" indent="0" algn="just">
              <a:buNone/>
            </a:pPr>
            <a:r>
              <a:rPr lang="hr-HR" sz="1600" dirty="0" smtClean="0">
                <a:solidFill>
                  <a:schemeClr val="tx2"/>
                </a:solidFill>
              </a:rPr>
              <a:t>- Poziv za kandidiranje projekata za izgradnju agregacijske mreže (backhaul) – kako je definirano Nacionalnim programom razvoja širokopojasne agregacijske infrastrukture u područjima u kojima ne postoji dostatan komercijalni interes za ulaganja, kao preduvjet razvoja pristupnih mreža novih generacija (NP-BBI)</a:t>
            </a:r>
          </a:p>
        </p:txBody>
      </p:sp>
      <p:sp>
        <p:nvSpPr>
          <p:cNvPr id="3" name="Naslov 2"/>
          <p:cNvSpPr>
            <a:spLocks noGrp="1"/>
          </p:cNvSpPr>
          <p:nvPr>
            <p:ph type="title"/>
          </p:nvPr>
        </p:nvSpPr>
        <p:spPr/>
        <p:txBody>
          <a:bodyPr/>
          <a:lstStyle/>
          <a:p>
            <a:r>
              <a:rPr lang="hr-HR" sz="2200" dirty="0" smtClean="0"/>
              <a:t>OP Konkurentnost i kohezija 2014.-2020.</a:t>
            </a:r>
            <a:br>
              <a:rPr lang="hr-HR" sz="2200" dirty="0" smtClean="0"/>
            </a:br>
            <a:r>
              <a:rPr lang="hr-HR" sz="2200" dirty="0" smtClean="0"/>
              <a:t>PO2: Poboljšanje dostupnosti i korištenja IKT tehnologija</a:t>
            </a:r>
            <a:endParaRPr lang="en-US" sz="2200"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7</a:t>
            </a:fld>
            <a:endParaRPr lang="hr-HR" sz="1100"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142984"/>
            <a:ext cx="8524875" cy="5072098"/>
          </a:xfrm>
        </p:spPr>
        <p:txBody>
          <a:bodyPr/>
          <a:lstStyle/>
          <a:p>
            <a:pPr marL="342900" indent="-342900">
              <a:buNone/>
              <a:defRPr/>
            </a:pPr>
            <a:r>
              <a:rPr lang="ta-IN" b="1" dirty="0" smtClean="0">
                <a:solidFill>
                  <a:schemeClr val="tx2"/>
                </a:solidFill>
                <a:ea typeface="MS PGothic" pitchFamily="34" charset="-128"/>
              </a:rPr>
              <a:t>Partnerski sporazum</a:t>
            </a:r>
          </a:p>
          <a:p>
            <a:pPr marL="342900" indent="-342900">
              <a:defRPr/>
            </a:pPr>
            <a:r>
              <a:rPr lang="ta-IN" dirty="0" smtClean="0">
                <a:solidFill>
                  <a:schemeClr val="tx2"/>
                </a:solidFill>
                <a:ea typeface="MS PGothic" pitchFamily="34" charset="-128"/>
              </a:rPr>
              <a:t>Prijedlog Partnerskog sporazuma upućen je EK 22. travnja 2014.</a:t>
            </a:r>
          </a:p>
          <a:p>
            <a:pPr marL="342900" indent="-342900">
              <a:defRPr/>
            </a:pPr>
            <a:r>
              <a:rPr lang="ta-IN" dirty="0" smtClean="0">
                <a:solidFill>
                  <a:schemeClr val="tx2"/>
                </a:solidFill>
                <a:ea typeface="MS PGothic" pitchFamily="34" charset="-128"/>
              </a:rPr>
              <a:t>Odluka EK o opažanjima na PS očekuje se do 11. srpnja 2014.</a:t>
            </a:r>
          </a:p>
          <a:p>
            <a:pPr marL="342900" indent="-342900">
              <a:defRPr/>
            </a:pPr>
            <a:r>
              <a:rPr lang="ta-IN" dirty="0" smtClean="0">
                <a:solidFill>
                  <a:schemeClr val="tx2"/>
                </a:solidFill>
                <a:ea typeface="MS PGothic" pitchFamily="34" charset="-128"/>
              </a:rPr>
              <a:t>Formalni pregovori tijekom rujna 2014.</a:t>
            </a:r>
          </a:p>
          <a:p>
            <a:pPr marL="342900" indent="-342900">
              <a:defRPr/>
            </a:pPr>
            <a:r>
              <a:rPr lang="ta-IN" dirty="0" smtClean="0">
                <a:solidFill>
                  <a:schemeClr val="tx2"/>
                </a:solidFill>
                <a:ea typeface="MS PGothic" pitchFamily="34" charset="-128"/>
              </a:rPr>
              <a:t>Usvajanje se očekuje u listopadu 2014.</a:t>
            </a:r>
          </a:p>
          <a:p>
            <a:pPr marL="342900" indent="-342900">
              <a:buNone/>
              <a:defRPr/>
            </a:pPr>
            <a:r>
              <a:rPr lang="ta-IN" b="1" dirty="0" smtClean="0">
                <a:solidFill>
                  <a:schemeClr val="tx2"/>
                </a:solidFill>
                <a:ea typeface="MS PGothic" pitchFamily="34" charset="-128"/>
              </a:rPr>
              <a:t>Operativni programi</a:t>
            </a:r>
          </a:p>
          <a:p>
            <a:pPr marL="342900" indent="-342900">
              <a:defRPr/>
            </a:pPr>
            <a:r>
              <a:rPr lang="ta-IN" dirty="0" smtClean="0">
                <a:solidFill>
                  <a:schemeClr val="tx2"/>
                </a:solidFill>
                <a:ea typeface="MS PGothic" pitchFamily="34" charset="-128"/>
              </a:rPr>
              <a:t>Usuglašavanje nacrta i neformalni pregovori s EK u tijeku</a:t>
            </a:r>
          </a:p>
          <a:p>
            <a:pPr marL="342900" indent="-342900">
              <a:defRPr/>
            </a:pPr>
            <a:r>
              <a:rPr lang="ta-IN" dirty="0" smtClean="0">
                <a:solidFill>
                  <a:schemeClr val="tx2"/>
                </a:solidFill>
                <a:ea typeface="MS PGothic" pitchFamily="34" charset="-128"/>
              </a:rPr>
              <a:t>Upućivanje prijedloga operativnih programa do 22. srpnja 2014.</a:t>
            </a:r>
          </a:p>
          <a:p>
            <a:pPr marL="342900" indent="-342900">
              <a:defRPr/>
            </a:pPr>
            <a:r>
              <a:rPr lang="ta-IN" dirty="0" smtClean="0">
                <a:solidFill>
                  <a:schemeClr val="tx2"/>
                </a:solidFill>
                <a:ea typeface="MS PGothic" pitchFamily="34" charset="-128"/>
              </a:rPr>
              <a:t>Odluka EK o opažanjima na OP očekuje se do kraja rujna 2014.</a:t>
            </a:r>
          </a:p>
          <a:p>
            <a:pPr marL="342900" indent="-342900">
              <a:defRPr/>
            </a:pPr>
            <a:r>
              <a:rPr lang="ta-IN" dirty="0" smtClean="0">
                <a:solidFill>
                  <a:schemeClr val="tx2"/>
                </a:solidFill>
                <a:ea typeface="MS PGothic" pitchFamily="34" charset="-128"/>
              </a:rPr>
              <a:t>Formalni pregovori tijekom listopada (ovisno o primjedbama EK moguće i duže)</a:t>
            </a:r>
          </a:p>
          <a:p>
            <a:pPr marL="342900" indent="-342900">
              <a:defRPr/>
            </a:pPr>
            <a:r>
              <a:rPr lang="ta-IN" dirty="0" smtClean="0">
                <a:solidFill>
                  <a:schemeClr val="tx2"/>
                </a:solidFill>
                <a:ea typeface="MS PGothic" pitchFamily="34" charset="-128"/>
              </a:rPr>
              <a:t>Usvajanje do kraja 2014.</a:t>
            </a:r>
            <a:endParaRPr lang="hr-HR" dirty="0" smtClean="0">
              <a:solidFill>
                <a:schemeClr val="tx2"/>
              </a:solidFill>
              <a:ea typeface="MS PGothic" pitchFamily="34" charset="-128"/>
            </a:endParaRPr>
          </a:p>
          <a:p>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8</a:t>
            </a:fld>
            <a:endParaRPr lang="hr-HR" sz="1100" dirty="0">
              <a:solidFill>
                <a:schemeClr val="tx2"/>
              </a:solidFill>
            </a:endParaRPr>
          </a:p>
        </p:txBody>
      </p:sp>
      <p:sp>
        <p:nvSpPr>
          <p:cNvPr id="6" name="Naslov 2"/>
          <p:cNvSpPr>
            <a:spLocks noGrp="1"/>
          </p:cNvSpPr>
          <p:nvPr>
            <p:ph type="title"/>
          </p:nvPr>
        </p:nvSpPr>
        <p:spPr/>
        <p:txBody>
          <a:bodyPr/>
          <a:lstStyle/>
          <a:p>
            <a:r>
              <a:rPr lang="hr-HR" dirty="0" smtClean="0"/>
              <a:t>Strateški i programski dokumenti 2014.-2020.</a:t>
            </a:r>
            <a:br>
              <a:rPr lang="hr-HR" dirty="0" smtClean="0"/>
            </a:br>
            <a:r>
              <a:rPr lang="hr-HR" dirty="0" smtClean="0"/>
              <a:t>rokovi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19088" y="1340768"/>
            <a:ext cx="8524875" cy="4945752"/>
          </a:xfrm>
        </p:spPr>
        <p:txBody>
          <a:bodyPr/>
          <a:lstStyle/>
          <a:p>
            <a:pPr algn="just">
              <a:spcBef>
                <a:spcPts val="0"/>
              </a:spcBef>
              <a:spcAft>
                <a:spcPts val="1200"/>
              </a:spcAft>
            </a:pPr>
            <a:r>
              <a:rPr lang="hr-HR" b="1" dirty="0" smtClean="0">
                <a:solidFill>
                  <a:schemeClr val="tx2"/>
                </a:solidFill>
                <a:cs typeface="Microsoft Sans Serif" pitchFamily="34" charset="0"/>
              </a:rPr>
              <a:t>Sustav </a:t>
            </a:r>
            <a:r>
              <a:rPr lang="hr-HR" dirty="0" smtClean="0">
                <a:solidFill>
                  <a:schemeClr val="tx2"/>
                </a:solidFill>
                <a:cs typeface="Microsoft Sans Serif" pitchFamily="34" charset="0"/>
              </a:rPr>
              <a:t>= zakonski i podzakonski akti, smjernice (procedure) i tijela (institucije)</a:t>
            </a:r>
          </a:p>
          <a:p>
            <a:pPr algn="just">
              <a:spcBef>
                <a:spcPts val="0"/>
              </a:spcBef>
              <a:spcAft>
                <a:spcPts val="1200"/>
              </a:spcAft>
            </a:pPr>
            <a:r>
              <a:rPr lang="hr-HR" b="1" dirty="0" smtClean="0">
                <a:solidFill>
                  <a:schemeClr val="tx2"/>
                </a:solidFill>
                <a:cs typeface="Microsoft Sans Serif" pitchFamily="34" charset="0"/>
              </a:rPr>
              <a:t>Tijela za provedbu OP-a: </a:t>
            </a:r>
            <a:r>
              <a:rPr lang="hr-HR" dirty="0" smtClean="0">
                <a:solidFill>
                  <a:schemeClr val="tx2"/>
                </a:solidFill>
                <a:cs typeface="Microsoft Sans Serif" pitchFamily="34" charset="0"/>
              </a:rPr>
              <a:t>Upravljačko tijelo (UT), Posredničko tijelo razine 1 (PT1), Posredničko tijelo razine 2 (PT2)</a:t>
            </a:r>
          </a:p>
          <a:p>
            <a:pPr algn="just">
              <a:spcBef>
                <a:spcPts val="0"/>
              </a:spcBef>
              <a:spcAft>
                <a:spcPts val="1200"/>
              </a:spcAft>
            </a:pPr>
            <a:r>
              <a:rPr lang="hr-HR" b="1" dirty="0" smtClean="0">
                <a:solidFill>
                  <a:schemeClr val="tx2"/>
                </a:solidFill>
                <a:cs typeface="Microsoft Sans Serif" pitchFamily="34" charset="0"/>
              </a:rPr>
              <a:t>Horizontalna tijela: </a:t>
            </a:r>
            <a:r>
              <a:rPr lang="hr-HR" dirty="0" smtClean="0">
                <a:solidFill>
                  <a:schemeClr val="tx2"/>
                </a:solidFill>
                <a:cs typeface="Microsoft Sans Serif" pitchFamily="34" charset="0"/>
              </a:rPr>
              <a:t>Koordinacijsko tijelo (KT), Tijelo za ovjeravanje (TO), Tijelo za reviziju (TR), Neovisno revizijsko tijelo (NRT)</a:t>
            </a:r>
          </a:p>
          <a:p>
            <a:pPr algn="just"/>
            <a:r>
              <a:rPr lang="hr-HR" b="1" dirty="0" smtClean="0">
                <a:solidFill>
                  <a:schemeClr val="tx2"/>
                </a:solidFill>
              </a:rPr>
              <a:t>Upravljačko tijelo </a:t>
            </a:r>
            <a:r>
              <a:rPr lang="hr-HR" dirty="0" smtClean="0">
                <a:solidFill>
                  <a:schemeClr val="tx2"/>
                </a:solidFill>
              </a:rPr>
              <a:t>– upravlja i odgovara za provedbu OP-a, može delegirati određene funkcije Posredničkom tijelu, ali ne i odgovornost</a:t>
            </a:r>
          </a:p>
          <a:p>
            <a:pPr algn="just"/>
            <a:r>
              <a:rPr lang="hr-HR" b="1" dirty="0" smtClean="0">
                <a:solidFill>
                  <a:schemeClr val="tx2"/>
                </a:solidFill>
              </a:rPr>
              <a:t>Posredničko tijelo razine 1 </a:t>
            </a:r>
            <a:r>
              <a:rPr lang="hr-HR" dirty="0" smtClean="0">
                <a:solidFill>
                  <a:schemeClr val="tx2"/>
                </a:solidFill>
              </a:rPr>
              <a:t>(većinom resorna ministarstva) – planira sredstva, sudjeluje u programiranju, inicira strateške projekte, sudjeluje u izboru projekata koji će se financirati, sudjeluje u procesu plaćanja korisnicima i povrata sredstava kod nepravilnosti</a:t>
            </a:r>
          </a:p>
          <a:p>
            <a:endParaRPr lang="en-US" dirty="0">
              <a:solidFill>
                <a:schemeClr val="tx2"/>
              </a:solidFill>
            </a:endParaRPr>
          </a:p>
        </p:txBody>
      </p:sp>
      <p:sp>
        <p:nvSpPr>
          <p:cNvPr id="3" name="Naslov 2"/>
          <p:cNvSpPr>
            <a:spLocks noGrp="1"/>
          </p:cNvSpPr>
          <p:nvPr>
            <p:ph type="title"/>
          </p:nvPr>
        </p:nvSpPr>
        <p:spPr/>
        <p:txBody>
          <a:bodyPr/>
          <a:lstStyle/>
          <a:p>
            <a:r>
              <a:rPr lang="hr-HR" dirty="0" smtClean="0"/>
              <a:t>Sustav upravljanja i kontrole 2014.-2020.</a:t>
            </a:r>
            <a:endParaRPr lang="en-US" dirty="0"/>
          </a:p>
        </p:txBody>
      </p:sp>
      <p:sp>
        <p:nvSpPr>
          <p:cNvPr id="5" name="Rezervirano mjesto broja slajda 4"/>
          <p:cNvSpPr>
            <a:spLocks noGrp="1"/>
          </p:cNvSpPr>
          <p:nvPr>
            <p:ph type="sldNum" sz="quarter" idx="12"/>
          </p:nvPr>
        </p:nvSpPr>
        <p:spPr/>
        <p:txBody>
          <a:bodyPr/>
          <a:lstStyle/>
          <a:p>
            <a:pPr algn="r" fontAlgn="base">
              <a:spcBef>
                <a:spcPct val="0"/>
              </a:spcBef>
              <a:spcAft>
                <a:spcPct val="0"/>
              </a:spcAft>
              <a:defRPr/>
            </a:pPr>
            <a:fld id="{B5F0C6B8-FFB2-4B7F-BB90-4B34C926A9D9}" type="slidenum">
              <a:rPr lang="hr-HR" sz="1100" smtClean="0">
                <a:solidFill>
                  <a:schemeClr val="tx2"/>
                </a:solidFill>
              </a:rPr>
              <a:pPr algn="r" fontAlgn="base">
                <a:spcBef>
                  <a:spcPct val="0"/>
                </a:spcBef>
                <a:spcAft>
                  <a:spcPct val="0"/>
                </a:spcAft>
                <a:defRPr/>
              </a:pPr>
              <a:t>9</a:t>
            </a:fld>
            <a:endParaRPr lang="hr-HR" sz="1100"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RREUF Theme1">
  <a:themeElements>
    <a:clrScheme name="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5529</TotalTime>
  <Words>1880</Words>
  <Application>Microsoft Office PowerPoint</Application>
  <PresentationFormat>On-screen Show (4:3)</PresentationFormat>
  <Paragraphs>208</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MRREUF Theme1</vt:lpstr>
      <vt:lpstr>PowerPoint Presentation</vt:lpstr>
      <vt:lpstr>Europski strukturni i investicijski (ESI) fondovi 2014.-2020. </vt:lpstr>
      <vt:lpstr>PowerPoint Presentation</vt:lpstr>
      <vt:lpstr>Strateški i programski dokumenti 2014.-2020.</vt:lpstr>
      <vt:lpstr>PowerPoint Presentation</vt:lpstr>
      <vt:lpstr>OP Konkurentnost i kohezija 2014.-2020. PO2: Poboljšanje dostupnosti i korištenja IKT tehnologija</vt:lpstr>
      <vt:lpstr>OP Konkurentnost i kohezija 2014.-2020. PO2: Poboljšanje dostupnosti i korištenja IKT tehnologija</vt:lpstr>
      <vt:lpstr>Strateški i programski dokumenti 2014.-2020. rokovi</vt:lpstr>
      <vt:lpstr>Sustav upravljanja i kontrole 2014.-2020.</vt:lpstr>
      <vt:lpstr>Sustav upravljanja i kontrole 2014.-2020.</vt:lpstr>
      <vt:lpstr>PowerPoint Presentation</vt:lpstr>
      <vt:lpstr>Sustav upravljanja i kontrole 2014.-2020. </vt:lpstr>
      <vt:lpstr>Kako do sredstava iz ESI fondova? Poziv za dodjelu bespovratnih sredstava</vt:lpstr>
      <vt:lpstr>Kako do sredstava iz ESI fondova? Prijava na poziv za dodjelu bespovratnih sredstava</vt:lpstr>
      <vt:lpstr>Kako do sredstava iz ESI fondova? Provedba projekta</vt:lpstr>
      <vt:lpstr>Kako do sredstava iz ESI fondova? Provedba projekta - nabava</vt:lpstr>
      <vt:lpstr>Kako do sredstava iz ESI fondova? Provedba projekta – nabava, državne potpore</vt:lpstr>
      <vt:lpstr>Europski strukturni i investicijski (ESI) fondovi 2014.-2020.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priprema za uspostavu sustava</dc:title>
  <dc:creator>Radojka Tomašević</dc:creator>
  <cp:lastModifiedBy>Tatjana  Borovina</cp:lastModifiedBy>
  <cp:revision>585</cp:revision>
  <dcterms:created xsi:type="dcterms:W3CDTF">2013-05-08T09:47:42Z</dcterms:created>
  <dcterms:modified xsi:type="dcterms:W3CDTF">2014-05-26T10:44:16Z</dcterms:modified>
</cp:coreProperties>
</file>