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73" r:id="rId5"/>
    <p:sldId id="274" r:id="rId6"/>
    <p:sldId id="279" r:id="rId7"/>
    <p:sldId id="280" r:id="rId8"/>
    <p:sldId id="276" r:id="rId9"/>
    <p:sldId id="257" r:id="rId10"/>
  </p:sldIdLst>
  <p:sldSz cx="9144000" cy="6858000" type="screen4x3"/>
  <p:notesSz cx="6788150" cy="9917113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8000"/>
    <a:srgbClr val="669900"/>
    <a:srgbClr val="66FF33"/>
    <a:srgbClr val="99FF33"/>
    <a:srgbClr val="99FF66"/>
    <a:srgbClr val="97BD1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2088" y="-78"/>
      </p:cViewPr>
      <p:guideLst>
        <p:guide orient="horz" pos="3124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047" y="0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9536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047" y="9419536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2AADEC-AA5B-4A8F-929F-A889AF0C4D8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047" y="0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0629"/>
            <a:ext cx="5430520" cy="446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9536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047" y="9419536"/>
            <a:ext cx="2941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BF8720-C8C4-4E72-87E6-4368791C3BF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BF8720-C8C4-4E72-87E6-4368791C3BF3}" type="slidenum">
              <a:rPr lang="hr-HR" smtClean="0"/>
              <a:pPr>
                <a:defRPr/>
              </a:pPr>
              <a:t>1</a:t>
            </a:fld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6286500"/>
            <a:ext cx="9144000" cy="584200"/>
          </a:xfrm>
          <a:prstGeom prst="rect">
            <a:avLst/>
          </a:prstGeom>
          <a:solidFill>
            <a:srgbClr val="5353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 dirty="0">
              <a:latin typeface="Verdana" pitchFamily="34" charset="0"/>
            </a:endParaRPr>
          </a:p>
        </p:txBody>
      </p:sp>
      <p:pic>
        <p:nvPicPr>
          <p:cNvPr id="4" name="Picture 34" descr="Lator_logo_206x175p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88913"/>
            <a:ext cx="10080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0" y="900113"/>
            <a:ext cx="7920038" cy="0"/>
          </a:xfrm>
          <a:prstGeom prst="line">
            <a:avLst/>
          </a:prstGeom>
          <a:noFill/>
          <a:ln w="28575">
            <a:solidFill>
              <a:srgbClr val="53534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 dirty="0">
              <a:latin typeface="Verdana" pitchFamily="34" charset="0"/>
            </a:endParaRP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323850" y="1080000"/>
            <a:ext cx="8496300" cy="14700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000">
                <a:solidFill>
                  <a:srgbClr val="B8B8B4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1642498-DA8E-4036-B606-3FFC7A3BCF0F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1">
                <a:solidFill>
                  <a:srgbClr val="B8B8B4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E7528436-7771-4715-ABFE-A01485A86E3E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19A7-6959-4DEB-AC8F-7F0CFE777B9A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AFC5-04D1-46DD-BB2A-77E72A840A4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C561-3A76-4A41-B2B5-7BBD62F1ACF0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3E80-98D5-48CE-B0A4-2C979416CDEE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7BD13"/>
              </a:buClr>
              <a:buFont typeface="Arial" pitchFamily="34" charset="0"/>
              <a:buChar char="•"/>
              <a:defRPr/>
            </a:lvl1pPr>
            <a:lvl2pPr>
              <a:buClr>
                <a:srgbClr val="97BD13"/>
              </a:buClr>
              <a:buFont typeface="Arial" pitchFamily="34" charset="0"/>
              <a:buChar char="•"/>
              <a:defRPr/>
            </a:lvl2pPr>
            <a:lvl3pPr>
              <a:buClr>
                <a:srgbClr val="97BD13"/>
              </a:buClr>
              <a:buFont typeface="Arial" pitchFamily="34" charset="0"/>
              <a:buChar char="•"/>
              <a:defRPr/>
            </a:lvl3pPr>
            <a:lvl4pPr>
              <a:buClr>
                <a:srgbClr val="97BD13"/>
              </a:buClr>
              <a:buFont typeface="Arial" pitchFamily="34" charset="0"/>
              <a:buChar char="•"/>
              <a:defRPr/>
            </a:lvl4pPr>
            <a:lvl5pPr>
              <a:buClr>
                <a:srgbClr val="97BD13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23C23-3122-47AE-A80D-1A4C44747409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C7816-E91A-4254-8B8F-CC77D766EFD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8613-58B6-4459-9682-E936CE0B0DCE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10C56-5FCD-4EB4-9D82-51DB41D6D81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719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E94F7-16C2-429E-A5BF-6090AF76796C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C57B-0B33-4D39-9CFC-3DA9F04AEAEE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AE47-FEEB-4EF0-B39C-E7F4C5A42826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EC5E2-F8C3-4178-BCDC-4FC60D5F5F7E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AD77-2889-43A0-AFB1-7DCFDB1A66BB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6FD9-FF50-4A76-A4D5-F49FABF9023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0FCF-0A3C-4DD9-82CF-D2196FA3A7F0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85E8-F3D5-4DC2-8BBB-601CAA6A31C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CB21-A806-49CA-964E-40D8DF19D142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26443-8E7E-4734-83A4-3E37E67B44F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74D3-BD0C-4D19-B72E-0A5D75FFDB1D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0969-236D-4C69-98ED-059E81853BC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080000"/>
            <a:ext cx="8496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endParaRPr lang="hr-HR" dirty="0" smtClean="0"/>
          </a:p>
          <a:p>
            <a:pPr lvl="1"/>
            <a:r>
              <a:rPr lang="hr-HR" dirty="0" err="1" smtClean="0"/>
              <a:t>bullet</a:t>
            </a:r>
            <a:endParaRPr lang="hr-HR" dirty="0" smtClean="0"/>
          </a:p>
          <a:p>
            <a:pPr lvl="2"/>
            <a:r>
              <a:rPr lang="hr-HR" dirty="0" err="1" smtClean="0"/>
              <a:t>bullet</a:t>
            </a:r>
            <a:endParaRPr lang="hr-HR" dirty="0" smtClean="0"/>
          </a:p>
          <a:p>
            <a:pPr lvl="3"/>
            <a:r>
              <a:rPr lang="hr-HR" dirty="0" err="1" smtClean="0"/>
              <a:t>bullet</a:t>
            </a:r>
            <a:endParaRPr lang="hr-HR" dirty="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30245"/>
            <a:ext cx="6696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Slide</a:t>
            </a:r>
            <a:r>
              <a:rPr lang="hr-HR" dirty="0" smtClean="0"/>
              <a:t> Title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286500"/>
            <a:ext cx="9144000" cy="584200"/>
          </a:xfrm>
          <a:prstGeom prst="rect">
            <a:avLst/>
          </a:prstGeom>
          <a:solidFill>
            <a:srgbClr val="5353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hr-HR" dirty="0">
              <a:latin typeface="Calibri" pitchFamily="34" charset="0"/>
            </a:endParaRPr>
          </a:p>
        </p:txBody>
      </p:sp>
      <p:pic>
        <p:nvPicPr>
          <p:cNvPr id="1029" name="Picture 34" descr="Lator_logo_206x175pi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2898" y="188913"/>
            <a:ext cx="1020318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40616" y="6395031"/>
            <a:ext cx="100012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B8B8B4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712ECA-D7B8-459E-9052-62970FB80B42}" type="datetime1">
              <a:rPr lang="en-GB" smtClean="0"/>
              <a:pPr>
                <a:defRPr/>
              </a:pPr>
              <a:t>26/05/2014</a:t>
            </a:fld>
            <a:endParaRPr lang="hr-HR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8421" y="6395031"/>
            <a:ext cx="650081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B8B8B4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3558" y="6395031"/>
            <a:ext cx="72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B8B8B4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CD393B-D82A-4F59-9CC6-07ADADA312A9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0" y="900000"/>
            <a:ext cx="7956000" cy="0"/>
          </a:xfrm>
          <a:prstGeom prst="line">
            <a:avLst/>
          </a:prstGeom>
          <a:noFill/>
          <a:ln w="28575">
            <a:solidFill>
              <a:srgbClr val="53534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7BD13"/>
        </a:buClr>
        <a:buChar char="•"/>
        <a:defRPr sz="24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7BD13"/>
        </a:buClr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7BD13"/>
        </a:buClr>
        <a:buFont typeface="Arial" pitchFamily="34" charset="0"/>
        <a:buChar char="•"/>
        <a:defRPr>
          <a:solidFill>
            <a:schemeClr val="tx1"/>
          </a:solidFill>
          <a:latin typeface="Calibri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7BD13"/>
        </a:buClr>
        <a:buFont typeface="Arial" pitchFamily="34" charset="0"/>
        <a:buChar char="•"/>
        <a:defRPr sz="16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Verdana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Verdana" pitchFamily="34" charset="0"/>
          <a:cs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Verdana" pitchFamily="34" charset="0"/>
          <a:cs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Verdana" pitchFamily="34" charset="0"/>
          <a:cs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Verdana" pitchFamily="34" charset="0"/>
          <a:cs typeface="Arial" charset="0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217734"/>
            <a:ext cx="7391422" cy="2063248"/>
          </a:xfrm>
        </p:spPr>
        <p:txBody>
          <a:bodyPr/>
          <a:lstStyle/>
          <a:p>
            <a:pPr algn="r"/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Okvirni nacionalni program (ONP)</a:t>
            </a:r>
            <a:br>
              <a:rPr lang="hr-HR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/>
            </a:r>
            <a:br>
              <a:rPr lang="hr-HR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za razvoj infrastrukture širokopojasnog pristupa u područjima</a:t>
            </a:r>
            <a:br>
              <a:rPr lang="hr-HR" sz="2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u kojima ne postoji dostatan komercijalni interes za ulaganja</a:t>
            </a:r>
            <a:endParaRPr lang="sr-Latn-CS" b="1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57760"/>
            <a:ext cx="6400800" cy="781040"/>
          </a:xfrm>
        </p:spPr>
        <p:txBody>
          <a:bodyPr/>
          <a:lstStyle/>
          <a:p>
            <a:pPr marL="0" indent="0" algn="r">
              <a:buFontTx/>
              <a:buNone/>
            </a:pPr>
            <a:endParaRPr lang="sr-Latn-CS" dirty="0" smtClean="0">
              <a:cs typeface="Arial" charset="0"/>
            </a:endParaRPr>
          </a:p>
          <a:p>
            <a:pPr marL="0" indent="0" algn="r">
              <a:buFontTx/>
              <a:buNone/>
            </a:pPr>
            <a:r>
              <a:rPr lang="sr-Latn-CS" sz="2000" b="1" dirty="0" smtClean="0">
                <a:cs typeface="Arial" charset="0"/>
              </a:rPr>
              <a:t>Tomislav Majnarić, Lator d.o.o.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876"/>
            <a:ext cx="936104" cy="13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8988" y="3199166"/>
            <a:ext cx="1506284" cy="181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30245"/>
            <a:ext cx="7177108" cy="647700"/>
          </a:xfrm>
        </p:spPr>
        <p:txBody>
          <a:bodyPr/>
          <a:lstStyle/>
          <a:p>
            <a:r>
              <a:rPr lang="hr-HR" dirty="0" smtClean="0"/>
              <a:t>Zašto Okvirni nacionalni program?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Povećanje spremnosti</a:t>
            </a:r>
            <a:r>
              <a:rPr lang="hr-HR" dirty="0" smtClean="0"/>
              <a:t> </a:t>
            </a:r>
            <a:r>
              <a:rPr lang="hr-HR" b="1" dirty="0" smtClean="0"/>
              <a:t>za apsorpciju sredstava iz fondova EU-a </a:t>
            </a:r>
            <a:r>
              <a:rPr lang="hr-HR" dirty="0" smtClean="0"/>
              <a:t>u razdoblju 2014.-2020.</a:t>
            </a:r>
          </a:p>
          <a:p>
            <a:pPr lvl="1"/>
            <a:r>
              <a:rPr lang="hr-HR" i="1" dirty="0" smtClean="0"/>
              <a:t>ne čekati formalnu dostupnost sredstava, djelovati unaprijed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Sukladnost s pravilima državnih potpora</a:t>
            </a:r>
          </a:p>
          <a:p>
            <a:pPr lvl="1"/>
            <a:r>
              <a:rPr lang="hr-HR" i="1" dirty="0" smtClean="0"/>
              <a:t>tržište elektroničkih komunikacija je liberalizirano – javne investicije u izgradnju širokopojasnih mreža nisu </a:t>
            </a:r>
            <a:r>
              <a:rPr lang="hr-HR" i="1" dirty="0" smtClean="0"/>
              <a:t>‘a priori’ dozvoljene;</a:t>
            </a:r>
            <a:endParaRPr lang="hr-HR" i="1" dirty="0" smtClean="0"/>
          </a:p>
          <a:p>
            <a:pPr lvl="1"/>
            <a:r>
              <a:rPr lang="hr-HR" i="1" dirty="0" smtClean="0"/>
              <a:t>program državnih potpora </a:t>
            </a:r>
            <a:r>
              <a:rPr lang="hr-HR" i="1" dirty="0" smtClean="0"/>
              <a:t>(</a:t>
            </a:r>
            <a:r>
              <a:rPr lang="en-US" i="1" dirty="0" smtClean="0"/>
              <a:t>state aid scheme</a:t>
            </a:r>
            <a:r>
              <a:rPr lang="hr-HR" i="1" dirty="0" smtClean="0"/>
              <a:t>), </a:t>
            </a:r>
            <a:r>
              <a:rPr lang="hr-HR" i="1" dirty="0" smtClean="0"/>
              <a:t>kao </a:t>
            </a:r>
            <a:r>
              <a:rPr lang="hr-HR" i="1" dirty="0" smtClean="0"/>
              <a:t>način smanjenja </a:t>
            </a:r>
            <a:r>
              <a:rPr lang="hr-HR" i="1" dirty="0" smtClean="0"/>
              <a:t>administrativnog </a:t>
            </a:r>
            <a:r>
              <a:rPr lang="hr-HR" i="1" dirty="0" smtClean="0"/>
              <a:t>opterećenja za </a:t>
            </a:r>
            <a:r>
              <a:rPr lang="hr-HR" i="1" dirty="0" smtClean="0"/>
              <a:t>lokalne zajednice</a:t>
            </a:r>
          </a:p>
          <a:p>
            <a:pPr lvl="1">
              <a:buFont typeface="Wingdings" pitchFamily="2" charset="2"/>
              <a:buChar char="Ø"/>
            </a:pPr>
            <a:endParaRPr lang="hr-HR" i="1" dirty="0" smtClean="0"/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Korištenje</a:t>
            </a:r>
            <a:r>
              <a:rPr lang="hr-HR" dirty="0" smtClean="0"/>
              <a:t> </a:t>
            </a:r>
            <a:r>
              <a:rPr lang="hr-HR" i="1" dirty="0" smtClean="0"/>
              <a:t>najbolje </a:t>
            </a:r>
            <a:r>
              <a:rPr lang="hr-HR" dirty="0" smtClean="0"/>
              <a:t>i </a:t>
            </a:r>
            <a:r>
              <a:rPr lang="hr-HR" i="1" dirty="0" smtClean="0"/>
              <a:t>najprikladnije</a:t>
            </a:r>
            <a:r>
              <a:rPr lang="hr-HR" dirty="0" smtClean="0"/>
              <a:t> </a:t>
            </a:r>
            <a:r>
              <a:rPr lang="hr-HR" b="1" dirty="0" smtClean="0"/>
              <a:t>prakse iz</a:t>
            </a:r>
            <a:r>
              <a:rPr lang="hr-HR" b="1" dirty="0" smtClean="0"/>
              <a:t> </a:t>
            </a:r>
            <a:r>
              <a:rPr lang="hr-HR" b="1" dirty="0" smtClean="0"/>
              <a:t>EU-a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Doprinos ostvarenju ciljeva Digitalne </a:t>
            </a:r>
            <a:r>
              <a:rPr lang="hr-HR" b="1" dirty="0" err="1" smtClean="0"/>
              <a:t>agende</a:t>
            </a:r>
            <a:r>
              <a:rPr lang="hr-HR" b="1" dirty="0" smtClean="0"/>
              <a:t> za Europu 2020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Okvirnog nacionalnog programa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Opće upute i smjernice</a:t>
            </a:r>
            <a:r>
              <a:rPr lang="hr-HR" dirty="0" smtClean="0"/>
              <a:t> lokalnim zajednicama za pripremu i provedbu projekata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Definicija </a:t>
            </a:r>
            <a:r>
              <a:rPr lang="hr-HR" b="1" dirty="0" smtClean="0"/>
              <a:t>strukturnih pravila </a:t>
            </a:r>
            <a:r>
              <a:rPr lang="hr-HR" dirty="0" smtClean="0"/>
              <a:t>ONP-a</a:t>
            </a:r>
          </a:p>
          <a:p>
            <a:pPr lvl="1"/>
            <a:r>
              <a:rPr lang="hr-HR" dirty="0" smtClean="0"/>
              <a:t>primijenjena pravila </a:t>
            </a:r>
            <a:r>
              <a:rPr lang="hr-HR" dirty="0" smtClean="0"/>
              <a:t>državnih potpora koja je potrebno slijediti unutar ONP-a kao programa državnih potpora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Definicija </a:t>
            </a:r>
            <a:r>
              <a:rPr lang="hr-HR" b="1" dirty="0" smtClean="0"/>
              <a:t>procedura pripreme, provedbe i nadzora pojedinačnih projekata</a:t>
            </a:r>
          </a:p>
          <a:p>
            <a:pPr lvl="1"/>
            <a:r>
              <a:rPr lang="hr-HR" dirty="0" smtClean="0"/>
              <a:t>uloge i suradnja tijela lokalne (i regionalne) samouprave kao nositelja projekata (</a:t>
            </a:r>
            <a:r>
              <a:rPr lang="hr-HR" dirty="0" smtClean="0"/>
              <a:t>NP-ova), </a:t>
            </a:r>
            <a:r>
              <a:rPr lang="hr-HR" dirty="0" smtClean="0"/>
              <a:t>s nositeljem Okvirnog nacionalnog programa (NOP</a:t>
            </a:r>
            <a:r>
              <a:rPr lang="hr-HR" dirty="0" smtClean="0"/>
              <a:t>);</a:t>
            </a:r>
            <a:endParaRPr lang="hr-HR" dirty="0" smtClean="0"/>
          </a:p>
          <a:p>
            <a:pPr lvl="1"/>
            <a:r>
              <a:rPr lang="hr-HR" dirty="0" smtClean="0"/>
              <a:t>uloga HAKOM-a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6072198" y="1000108"/>
            <a:ext cx="2428892" cy="4929222"/>
          </a:xfrm>
          <a:prstGeom prst="rect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86116" y="1000108"/>
            <a:ext cx="2428892" cy="4929222"/>
          </a:xfrm>
          <a:prstGeom prst="rect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472" y="1000108"/>
            <a:ext cx="2428892" cy="4929222"/>
          </a:xfrm>
          <a:prstGeom prst="rect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Investicijski modeli u ONP-u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4</a:t>
            </a:fld>
            <a:endParaRPr lang="hr-HR" dirty="0"/>
          </a:p>
        </p:txBody>
      </p:sp>
      <p:sp>
        <p:nvSpPr>
          <p:cNvPr id="10" name="Can 9"/>
          <p:cNvSpPr/>
          <p:nvPr/>
        </p:nvSpPr>
        <p:spPr bwMode="auto">
          <a:xfrm>
            <a:off x="1071538" y="4714884"/>
            <a:ext cx="1357322" cy="1143008"/>
          </a:xfrm>
          <a:prstGeom prst="can">
            <a:avLst>
              <a:gd name="adj" fmla="val 37501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Can 10"/>
          <p:cNvSpPr/>
          <p:nvPr/>
        </p:nvSpPr>
        <p:spPr bwMode="auto">
          <a:xfrm>
            <a:off x="1071538" y="3118104"/>
            <a:ext cx="1357322" cy="2025408"/>
          </a:xfrm>
          <a:prstGeom prst="can">
            <a:avLst>
              <a:gd name="adj" fmla="val 29167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Can 11"/>
          <p:cNvSpPr/>
          <p:nvPr/>
        </p:nvSpPr>
        <p:spPr bwMode="auto">
          <a:xfrm>
            <a:off x="3851498" y="2590662"/>
            <a:ext cx="1357322" cy="3195791"/>
          </a:xfrm>
          <a:prstGeom prst="can">
            <a:avLst>
              <a:gd name="adj" fmla="val 31250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572264" y="4000504"/>
            <a:ext cx="1357322" cy="1785950"/>
          </a:xfrm>
          <a:prstGeom prst="can">
            <a:avLst>
              <a:gd name="adj" fmla="val 25694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6572264" y="2571744"/>
            <a:ext cx="1357322" cy="1785950"/>
          </a:xfrm>
          <a:prstGeom prst="can">
            <a:avLst>
              <a:gd name="adj" fmla="val 28725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928670"/>
            <a:ext cx="2214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5400" b="1" dirty="0" smtClean="0"/>
              <a:t>A</a:t>
            </a:r>
            <a:br>
              <a:rPr lang="hr-HR" sz="5400" b="1" dirty="0" smtClean="0"/>
            </a:br>
            <a:r>
              <a:rPr lang="hr-HR" sz="1600" b="1" dirty="0" smtClean="0">
                <a:latin typeface="+mn-lt"/>
              </a:rPr>
              <a:t>Oda</a:t>
            </a:r>
            <a:r>
              <a:rPr lang="hr-HR" sz="1600" b="1" dirty="0" smtClean="0">
                <a:latin typeface="+mn-lt"/>
              </a:rPr>
              <a:t>brani </a:t>
            </a:r>
            <a:r>
              <a:rPr lang="hr-HR" sz="1600" b="1" dirty="0" smtClean="0">
                <a:latin typeface="+mn-lt"/>
              </a:rPr>
              <a:t>operator</a:t>
            </a:r>
            <a:r>
              <a:rPr lang="hr-HR" sz="1600" dirty="0" smtClean="0">
                <a:latin typeface="+mn-lt"/>
              </a:rPr>
              <a:t/>
            </a:r>
            <a:br>
              <a:rPr lang="hr-HR" sz="1600" dirty="0" smtClean="0">
                <a:latin typeface="+mn-lt"/>
              </a:rPr>
            </a:br>
            <a:r>
              <a:rPr lang="hr-HR" sz="1600" dirty="0" smtClean="0">
                <a:latin typeface="+mn-lt"/>
              </a:rPr>
              <a:t>projektira, gradi i </a:t>
            </a:r>
            <a:r>
              <a:rPr lang="hr-HR" sz="1600" dirty="0" smtClean="0">
                <a:latin typeface="+mn-lt"/>
              </a:rPr>
              <a:t>upravlja </a:t>
            </a:r>
            <a:r>
              <a:rPr lang="hr-HR" sz="1600" dirty="0" smtClean="0">
                <a:latin typeface="+mn-lt"/>
              </a:rPr>
              <a:t>mrežom</a:t>
            </a:r>
            <a:endParaRPr lang="hr-HR" sz="5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0"/>
            <a:ext cx="2214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5400" b="1" dirty="0" smtClean="0"/>
              <a:t>B</a:t>
            </a:r>
            <a:br>
              <a:rPr lang="hr-HR" sz="5400" b="1" dirty="0" smtClean="0"/>
            </a:br>
            <a:r>
              <a:rPr lang="hr-HR" sz="1600" b="1" dirty="0" smtClean="0">
                <a:latin typeface="+mn-lt"/>
              </a:rPr>
              <a:t>JLS</a:t>
            </a:r>
            <a:r>
              <a:rPr lang="hr-HR" sz="1600" dirty="0" smtClean="0">
                <a:latin typeface="+mn-lt"/>
              </a:rPr>
              <a:t/>
            </a:r>
            <a:br>
              <a:rPr lang="hr-HR" sz="1600" dirty="0" smtClean="0">
                <a:latin typeface="+mn-lt"/>
              </a:rPr>
            </a:br>
            <a:r>
              <a:rPr lang="hr-HR" sz="1600" dirty="0" smtClean="0">
                <a:latin typeface="+mn-lt"/>
              </a:rPr>
              <a:t>projektira, gradi </a:t>
            </a:r>
            <a:r>
              <a:rPr lang="hr-HR" sz="1600" dirty="0" smtClean="0">
                <a:latin typeface="+mn-lt"/>
              </a:rPr>
              <a:t>i </a:t>
            </a:r>
            <a:r>
              <a:rPr lang="hr-HR" sz="1600" dirty="0" smtClean="0">
                <a:latin typeface="+mn-lt"/>
              </a:rPr>
              <a:t>upravlja </a:t>
            </a:r>
            <a:r>
              <a:rPr lang="hr-HR" sz="1600" dirty="0" smtClean="0">
                <a:latin typeface="+mn-lt"/>
              </a:rPr>
              <a:t>mrežom</a:t>
            </a:r>
            <a:endParaRPr lang="hr-HR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143636" y="928670"/>
            <a:ext cx="221457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5400" b="1" dirty="0" smtClean="0"/>
              <a:t>C</a:t>
            </a:r>
            <a:br>
              <a:rPr lang="hr-HR" sz="5400" b="1" dirty="0" smtClean="0"/>
            </a:br>
            <a:r>
              <a:rPr lang="hr-HR" sz="1600" dirty="0" smtClean="0">
                <a:latin typeface="+mn-lt"/>
              </a:rPr>
              <a:t>Model javno-privatnog </a:t>
            </a:r>
            <a:r>
              <a:rPr lang="hr-HR" sz="1600" dirty="0" smtClean="0">
                <a:latin typeface="+mn-lt"/>
              </a:rPr>
              <a:t>partnerstva (</a:t>
            </a:r>
            <a:r>
              <a:rPr lang="hr-HR" sz="1600" b="1" dirty="0" smtClean="0">
                <a:latin typeface="+mn-lt"/>
              </a:rPr>
              <a:t>JPP</a:t>
            </a:r>
            <a:r>
              <a:rPr lang="hr-HR" sz="1600" dirty="0" smtClean="0">
                <a:latin typeface="+mn-lt"/>
              </a:rPr>
              <a:t>)</a:t>
            </a:r>
            <a:endParaRPr lang="hr-HR" sz="5400" b="1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1142976" y="6000768"/>
            <a:ext cx="285752" cy="2143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142976" y="6000768"/>
            <a:ext cx="3143272" cy="2143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   Ukupno opterećenje </a:t>
            </a:r>
            <a:r>
              <a:rPr lang="hr-HR" sz="1400" b="1" dirty="0" smtClean="0">
                <a:latin typeface="+mn-lt"/>
              </a:rPr>
              <a:t>za </a:t>
            </a:r>
            <a:r>
              <a:rPr lang="hr-HR" sz="1400" b="1" dirty="0" smtClean="0">
                <a:latin typeface="+mn-lt"/>
              </a:rPr>
              <a:t>NP-a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86314" y="6000768"/>
            <a:ext cx="285752" cy="21431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86314" y="6000768"/>
            <a:ext cx="3143272" cy="2143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       Ukupno o</a:t>
            </a:r>
            <a:r>
              <a:rPr lang="hr-HR" sz="1400" b="1" dirty="0" smtClean="0">
                <a:latin typeface="+mn-lt"/>
              </a:rPr>
              <a:t>pterećenje </a:t>
            </a:r>
            <a:r>
              <a:rPr lang="hr-HR" sz="1400" b="1" dirty="0" smtClean="0">
                <a:latin typeface="+mn-lt"/>
              </a:rPr>
              <a:t>za operatora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84623" y="4920341"/>
            <a:ext cx="1120307" cy="609600"/>
          </a:xfrm>
          <a:prstGeom prst="round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Nadogradnja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postojeće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mreže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3155055" y="4920341"/>
            <a:ext cx="1120307" cy="609600"/>
          </a:xfrm>
          <a:prstGeom prst="round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Izgradnja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nove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mreže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920095" y="4931223"/>
            <a:ext cx="1120307" cy="609600"/>
          </a:xfrm>
          <a:prstGeom prst="round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Izgradnja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nove</a:t>
            </a:r>
            <a:b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mreže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Ostvarenje značajnog iskoraka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924192"/>
            <a:ext cx="8496000" cy="5040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I. skupina područja</a:t>
            </a:r>
          </a:p>
          <a:p>
            <a:pPr lvl="1"/>
            <a:r>
              <a:rPr lang="hr-HR" dirty="0" smtClean="0"/>
              <a:t>bijela naselja s manje od 50 stanovnika;</a:t>
            </a:r>
          </a:p>
          <a:p>
            <a:pPr lvl="1"/>
            <a:r>
              <a:rPr lang="hr-HR" dirty="0" smtClean="0"/>
              <a:t>minimalna brzina pristupa </a:t>
            </a:r>
            <a:r>
              <a:rPr lang="hr-HR" b="1" dirty="0" smtClean="0"/>
              <a:t>10 </a:t>
            </a:r>
            <a:r>
              <a:rPr lang="hr-HR" b="1" dirty="0" err="1" smtClean="0"/>
              <a:t>Mbit</a:t>
            </a:r>
            <a:r>
              <a:rPr lang="hr-HR" b="1" dirty="0" smtClean="0"/>
              <a:t>/s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II. skupina područja</a:t>
            </a:r>
          </a:p>
          <a:p>
            <a:pPr lvl="1"/>
            <a:r>
              <a:rPr lang="hr-HR" dirty="0" smtClean="0"/>
              <a:t>ostala NGA bijela naselja bez osnovnog pristupa ili osnovni pristup nudi samo jedan operator;</a:t>
            </a:r>
          </a:p>
          <a:p>
            <a:pPr lvl="1"/>
            <a:r>
              <a:rPr lang="hr-HR" dirty="0" smtClean="0"/>
              <a:t>minimalna brzina pristupa </a:t>
            </a:r>
            <a:r>
              <a:rPr lang="hr-HR" b="1" dirty="0" smtClean="0"/>
              <a:t>30 </a:t>
            </a:r>
            <a:r>
              <a:rPr lang="hr-HR" b="1" dirty="0" err="1" smtClean="0"/>
              <a:t>Mbit</a:t>
            </a:r>
            <a:r>
              <a:rPr lang="hr-HR" b="1" dirty="0" smtClean="0"/>
              <a:t>/s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III. skupina područja</a:t>
            </a:r>
          </a:p>
          <a:p>
            <a:pPr lvl="1"/>
            <a:r>
              <a:rPr lang="hr-HR" dirty="0" smtClean="0"/>
              <a:t>preostala NGA bijela naselja u kojim osnovni pristup nudi više operatora</a:t>
            </a:r>
          </a:p>
          <a:p>
            <a:pPr lvl="1"/>
            <a:r>
              <a:rPr lang="hr-HR" dirty="0" smtClean="0"/>
              <a:t>minimalna brzina pristupa </a:t>
            </a:r>
            <a:r>
              <a:rPr lang="hr-HR" b="1" dirty="0" smtClean="0"/>
              <a:t>30 </a:t>
            </a:r>
            <a:r>
              <a:rPr lang="hr-HR" b="1" dirty="0" err="1" smtClean="0"/>
              <a:t>Mbit</a:t>
            </a:r>
            <a:r>
              <a:rPr lang="hr-HR" b="1" dirty="0" smtClean="0"/>
              <a:t>/s;</a:t>
            </a:r>
          </a:p>
          <a:p>
            <a:pPr lvl="1"/>
            <a:r>
              <a:rPr lang="hr-HR" b="1" dirty="0" smtClean="0"/>
              <a:t>pristup pasivnoj infrastrukturi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IV. i V. skupina područja</a:t>
            </a:r>
          </a:p>
          <a:p>
            <a:pPr lvl="1"/>
            <a:r>
              <a:rPr lang="hr-HR" dirty="0" smtClean="0"/>
              <a:t>siva i crna NGA naselja</a:t>
            </a:r>
          </a:p>
          <a:p>
            <a:pPr lvl="1"/>
            <a:r>
              <a:rPr lang="hr-HR" dirty="0" smtClean="0"/>
              <a:t>isključivo </a:t>
            </a:r>
            <a:r>
              <a:rPr lang="hr-HR" b="1" dirty="0" smtClean="0"/>
              <a:t>FTTH mreže</a:t>
            </a:r>
            <a:r>
              <a:rPr lang="hr-HR" dirty="0" smtClean="0"/>
              <a:t>, minimalna brzina </a:t>
            </a:r>
            <a:r>
              <a:rPr lang="hr-HR" b="1" dirty="0" smtClean="0"/>
              <a:t>100 </a:t>
            </a:r>
            <a:r>
              <a:rPr lang="hr-HR" b="1" dirty="0" err="1" smtClean="0"/>
              <a:t>Mbit</a:t>
            </a:r>
            <a:r>
              <a:rPr lang="hr-HR" b="1" dirty="0" smtClean="0"/>
              <a:t>/s </a:t>
            </a:r>
            <a:r>
              <a:rPr lang="hr-HR" dirty="0" smtClean="0"/>
              <a:t>u V. skupini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435579" y="924192"/>
            <a:ext cx="896930" cy="391892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0,2%</a:t>
            </a: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35579" y="2133594"/>
            <a:ext cx="896930" cy="391892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400" b="1" dirty="0" smtClean="0">
                <a:latin typeface="+mn-lt"/>
              </a:rPr>
              <a:t>40</a:t>
            </a: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%</a:t>
            </a: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35579" y="3603165"/>
            <a:ext cx="896930" cy="391892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400" b="1" dirty="0" smtClean="0">
                <a:solidFill>
                  <a:srgbClr val="FF0000"/>
                </a:solidFill>
                <a:latin typeface="+mn-lt"/>
              </a:rPr>
              <a:t>30</a:t>
            </a: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charset="0"/>
              </a:rPr>
              <a:t>%</a:t>
            </a: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884044" y="5138051"/>
            <a:ext cx="896930" cy="391892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400" b="1" dirty="0" smtClean="0">
                <a:solidFill>
                  <a:srgbClr val="FF0000"/>
                </a:solidFill>
                <a:latin typeface="+mn-lt"/>
              </a:rPr>
              <a:t>29</a:t>
            </a: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charset="0"/>
              </a:rPr>
              <a:t>%</a:t>
            </a: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Procedura pripreme projekata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Okvirni nacionalni program za razvoj infrastrukture širokopojasnog pristupa u područjima u kojima ne postoji dostatan komercijalni interes za ulaganja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6</a:t>
            </a:fld>
            <a:endParaRPr lang="hr-HR" dirty="0"/>
          </a:p>
        </p:txBody>
      </p:sp>
      <p:sp>
        <p:nvSpPr>
          <p:cNvPr id="6" name="Flowchart: Process 5"/>
          <p:cNvSpPr/>
          <p:nvPr/>
        </p:nvSpPr>
        <p:spPr bwMode="auto">
          <a:xfrm>
            <a:off x="308421" y="2717130"/>
            <a:ext cx="1532725" cy="114630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PRETPRIPREMA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(</a:t>
            </a:r>
            <a:r>
              <a:rPr lang="hr-HR" sz="1400" b="1" i="1" dirty="0" smtClean="0">
                <a:latin typeface="+mn-lt"/>
              </a:rPr>
              <a:t>studija</a:t>
            </a:r>
            <a:br>
              <a:rPr lang="hr-HR" sz="1400" b="1" i="1" dirty="0" smtClean="0">
                <a:latin typeface="+mn-lt"/>
              </a:rPr>
            </a:br>
            <a:r>
              <a:rPr lang="hr-HR" sz="1400" b="1" i="1" dirty="0" smtClean="0">
                <a:latin typeface="+mn-lt"/>
              </a:rPr>
              <a:t>izvodljivosti</a:t>
            </a:r>
            <a:r>
              <a:rPr lang="hr-HR" sz="1400" b="1" dirty="0" smtClean="0">
                <a:latin typeface="+mn-lt"/>
              </a:rPr>
              <a:t>)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7" name="Flowchart: Process 6"/>
          <p:cNvSpPr/>
          <p:nvPr/>
        </p:nvSpPr>
        <p:spPr bwMode="auto">
          <a:xfrm>
            <a:off x="308421" y="386343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841146" y="3194758"/>
            <a:ext cx="510908" cy="4776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2352054" y="2717130"/>
            <a:ext cx="1532725" cy="114630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NACRT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PROJEKTNOG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PLANA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(PRŠI-ja)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2352054" y="386343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884779" y="3194758"/>
            <a:ext cx="510908" cy="4776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2352054" y="4723168"/>
            <a:ext cx="1532725" cy="66867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HAKOM-</a:t>
            </a:r>
            <a:r>
              <a:rPr lang="hr-HR" sz="1400" b="1" dirty="0" err="1" smtClean="0">
                <a:latin typeface="+mn-lt"/>
              </a:rPr>
              <a:t>ov</a:t>
            </a:r>
            <a:r>
              <a:rPr lang="hr-HR" sz="1400" b="1" dirty="0" smtClean="0">
                <a:latin typeface="+mn-lt"/>
              </a:rPr>
              <a:t/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PPDŠP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2352054" y="539184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HAKOM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19" name="Left-Right Arrow 18"/>
          <p:cNvSpPr/>
          <p:nvPr/>
        </p:nvSpPr>
        <p:spPr bwMode="auto">
          <a:xfrm rot="16200000">
            <a:off x="2831839" y="4266288"/>
            <a:ext cx="573154" cy="340605"/>
          </a:xfrm>
          <a:prstGeom prst="leftRightArrow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lowchart: Process 19"/>
          <p:cNvSpPr/>
          <p:nvPr/>
        </p:nvSpPr>
        <p:spPr bwMode="auto">
          <a:xfrm>
            <a:off x="4395687" y="2717130"/>
            <a:ext cx="1532725" cy="114630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JAVNA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RASPRAVA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4395687" y="386343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4395687" y="4723168"/>
            <a:ext cx="1532725" cy="66867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Primjedbe,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planovi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4395687" y="539184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Operatori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4" name="Left-Right Arrow 23"/>
          <p:cNvSpPr/>
          <p:nvPr/>
        </p:nvSpPr>
        <p:spPr bwMode="auto">
          <a:xfrm rot="16200000">
            <a:off x="4875472" y="4266288"/>
            <a:ext cx="573154" cy="340605"/>
          </a:xfrm>
          <a:prstGeom prst="leftRightArrow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5928411" y="3194758"/>
            <a:ext cx="510908" cy="4776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6439320" y="2717130"/>
            <a:ext cx="1532725" cy="114630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KONAČNI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PROJEKTNI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PLAN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(PRŠI)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7" name="Flowchart: Process 26"/>
          <p:cNvSpPr/>
          <p:nvPr/>
        </p:nvSpPr>
        <p:spPr bwMode="auto">
          <a:xfrm>
            <a:off x="6439320" y="3863437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8" name="Flowchart: Process 27"/>
          <p:cNvSpPr/>
          <p:nvPr/>
        </p:nvSpPr>
        <p:spPr bwMode="auto">
          <a:xfrm>
            <a:off x="6439320" y="1188720"/>
            <a:ext cx="1532725" cy="66867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Odobrenje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projekta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29" name="Flowchart: Process 28"/>
          <p:cNvSpPr/>
          <p:nvPr/>
        </p:nvSpPr>
        <p:spPr bwMode="auto">
          <a:xfrm>
            <a:off x="6439320" y="1857399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NOP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 rot="16200000">
            <a:off x="6919105" y="2260250"/>
            <a:ext cx="573154" cy="340605"/>
          </a:xfrm>
          <a:prstGeom prst="leftRightArrow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Flowchart: Process 30"/>
          <p:cNvSpPr/>
          <p:nvPr/>
        </p:nvSpPr>
        <p:spPr bwMode="auto">
          <a:xfrm>
            <a:off x="2352054" y="1188720"/>
            <a:ext cx="1532725" cy="66867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Konzultativna</a:t>
            </a:r>
            <a:br>
              <a:rPr lang="hr-HR" sz="1400" b="1" dirty="0" smtClean="0">
                <a:latin typeface="+mn-lt"/>
              </a:rPr>
            </a:br>
            <a:r>
              <a:rPr lang="hr-HR" sz="1400" b="1" dirty="0" smtClean="0">
                <a:latin typeface="+mn-lt"/>
              </a:rPr>
              <a:t>podrška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2" name="Flowchart: Process 31"/>
          <p:cNvSpPr/>
          <p:nvPr/>
        </p:nvSpPr>
        <p:spPr bwMode="auto">
          <a:xfrm>
            <a:off x="2352054" y="1857399"/>
            <a:ext cx="1532725" cy="2865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NOP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3" name="Left-Right Arrow 32"/>
          <p:cNvSpPr/>
          <p:nvPr/>
        </p:nvSpPr>
        <p:spPr bwMode="auto">
          <a:xfrm rot="16200000">
            <a:off x="2831839" y="2260250"/>
            <a:ext cx="573154" cy="340605"/>
          </a:xfrm>
          <a:prstGeom prst="leftRightArrow">
            <a:avLst/>
          </a:prstGeom>
          <a:solidFill>
            <a:srgbClr val="FFFF99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7972044" y="3194758"/>
            <a:ext cx="510908" cy="4776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rot="16200000">
            <a:off x="7008279" y="3218632"/>
            <a:ext cx="3289954" cy="340605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ODLUKA O </a:t>
            </a:r>
            <a:r>
              <a:rPr lang="hr-HR" sz="1400" b="1" dirty="0" smtClean="0">
                <a:latin typeface="+mn-lt"/>
              </a:rPr>
              <a:t>POKRETANJU PROJEKTA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Procedura provedbe projekta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7</a:t>
            </a:fld>
            <a:endParaRPr lang="hr-HR" dirty="0"/>
          </a:p>
        </p:txBody>
      </p:sp>
      <p:grpSp>
        <p:nvGrpSpPr>
          <p:cNvPr id="77" name="Group 76"/>
          <p:cNvGrpSpPr/>
          <p:nvPr/>
        </p:nvGrpSpPr>
        <p:grpSpPr>
          <a:xfrm>
            <a:off x="218285" y="2339141"/>
            <a:ext cx="6802434" cy="2590057"/>
            <a:chOff x="218285" y="2714620"/>
            <a:chExt cx="6380271" cy="2214578"/>
          </a:xfrm>
        </p:grpSpPr>
        <p:sp>
          <p:nvSpPr>
            <p:cNvPr id="6" name="Flowchart: Process 5"/>
            <p:cNvSpPr/>
            <p:nvPr/>
          </p:nvSpPr>
          <p:spPr bwMode="auto">
            <a:xfrm>
              <a:off x="504036" y="2714620"/>
              <a:ext cx="1285884" cy="857256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dirty="0" smtClean="0">
                  <a:latin typeface="+mn-lt"/>
                </a:rPr>
                <a:t>JAVNA NABAVA</a:t>
              </a:r>
              <a:br>
                <a:rPr lang="hr-HR" sz="1400" b="1" dirty="0" smtClean="0">
                  <a:latin typeface="+mn-lt"/>
                </a:rPr>
              </a:br>
              <a:r>
                <a:rPr lang="hr-HR" sz="1400" b="1" dirty="0" smtClean="0">
                  <a:latin typeface="+mn-lt"/>
                </a:rPr>
                <a:t>(</a:t>
              </a:r>
              <a:r>
                <a:rPr lang="hr-HR" sz="1400" b="1" i="1" dirty="0" smtClean="0">
                  <a:latin typeface="+mn-lt"/>
                </a:rPr>
                <a:t>prema </a:t>
              </a:r>
              <a:r>
                <a:rPr lang="hr-HR" sz="1400" b="1" i="1" dirty="0" err="1" smtClean="0">
                  <a:latin typeface="+mn-lt"/>
                </a:rPr>
                <a:t>invest</a:t>
              </a:r>
              <a:r>
                <a:rPr lang="hr-HR" sz="1400" b="1" i="1" dirty="0" smtClean="0">
                  <a:latin typeface="+mn-lt"/>
                </a:rPr>
                <a:t>.</a:t>
              </a:r>
              <a:br>
                <a:rPr lang="hr-HR" sz="1400" b="1" i="1" dirty="0" smtClean="0">
                  <a:latin typeface="+mn-lt"/>
                </a:rPr>
              </a:br>
              <a:r>
                <a:rPr lang="hr-HR" sz="1400" b="1" i="1" dirty="0" smtClean="0">
                  <a:latin typeface="+mn-lt"/>
                </a:rPr>
                <a:t>modelu</a:t>
              </a:r>
              <a:r>
                <a:rPr lang="hr-HR" sz="1400" b="1" dirty="0" smtClean="0">
                  <a:latin typeface="+mn-lt"/>
                </a:rPr>
                <a:t>)</a:t>
              </a:r>
              <a:endPara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7" name="Flowchart: Process 6"/>
            <p:cNvSpPr/>
            <p:nvPr/>
          </p:nvSpPr>
          <p:spPr bwMode="auto">
            <a:xfrm>
              <a:off x="504036" y="3571876"/>
              <a:ext cx="1285884" cy="21431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i="1" dirty="0" smtClean="0">
                  <a:latin typeface="+mn-lt"/>
                </a:rPr>
                <a:t>NP</a:t>
              </a:r>
              <a:endPara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218285" y="3071810"/>
              <a:ext cx="285751" cy="35719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789920" y="3071810"/>
              <a:ext cx="285752" cy="35719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2075672" y="2714620"/>
              <a:ext cx="1285884" cy="857256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dirty="0" smtClean="0">
                  <a:latin typeface="+mn-lt"/>
                </a:rPr>
                <a:t>PROJEKTIRANJE,</a:t>
              </a:r>
              <a:r>
                <a:rPr lang="hr-HR" sz="1400" b="1" dirty="0" smtClean="0">
                  <a:latin typeface="+mn-lt"/>
                </a:rPr>
                <a:t/>
              </a:r>
              <a:br>
                <a:rPr lang="hr-HR" sz="1400" b="1" dirty="0" smtClean="0">
                  <a:latin typeface="+mn-lt"/>
                </a:rPr>
              </a:br>
              <a:r>
                <a:rPr lang="hr-HR" sz="1400" b="1" dirty="0" smtClean="0">
                  <a:latin typeface="+mn-lt"/>
                </a:rPr>
                <a:t>suglasnosti,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dozvole</a:t>
              </a: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2075672" y="3571876"/>
              <a:ext cx="1285884" cy="21431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i="1" dirty="0" smtClean="0">
                  <a:latin typeface="+mn-lt"/>
                </a:rPr>
                <a:t>NP/Operator</a:t>
              </a:r>
              <a:endPara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361556" y="3071810"/>
              <a:ext cx="285752" cy="357190"/>
            </a:xfrm>
            <a:prstGeom prst="rightArrow">
              <a:avLst>
                <a:gd name="adj1" fmla="val 50000"/>
                <a:gd name="adj2" fmla="val 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3455284" y="2714620"/>
              <a:ext cx="1285884" cy="857256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APLIKACIJA </a:t>
              </a:r>
              <a:br>
                <a:rPr kumimoji="0" lang="hr-H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</a:br>
              <a:r>
                <a:rPr kumimoji="0" lang="hr-HR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za fondove </a:t>
              </a:r>
              <a:r>
                <a:rPr kumimoji="0" lang="hr-HR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EU-a</a:t>
              </a:r>
              <a:endPara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3455284" y="3571876"/>
              <a:ext cx="1285884" cy="21431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i="1" dirty="0" smtClean="0">
                  <a:latin typeface="+mn-lt"/>
                </a:rPr>
                <a:t>NP</a:t>
              </a:r>
              <a:endPara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3455284" y="4214818"/>
              <a:ext cx="1285884" cy="500066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dirty="0" smtClean="0">
                  <a:latin typeface="+mn-lt"/>
                </a:rPr>
                <a:t>Odobrenje</a:t>
              </a:r>
              <a:endPara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6" name="Flowchart: Process 15"/>
            <p:cNvSpPr/>
            <p:nvPr/>
          </p:nvSpPr>
          <p:spPr bwMode="auto">
            <a:xfrm>
              <a:off x="3455284" y="4714884"/>
              <a:ext cx="1285884" cy="21431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i="1" dirty="0" smtClean="0">
                  <a:latin typeface="+mn-lt"/>
                </a:rPr>
                <a:t>MA</a:t>
              </a:r>
              <a:endPara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7" name="Left-Right Arrow 16"/>
            <p:cNvSpPr/>
            <p:nvPr/>
          </p:nvSpPr>
          <p:spPr bwMode="auto">
            <a:xfrm rot="16200000">
              <a:off x="3883912" y="3857628"/>
              <a:ext cx="428628" cy="285752"/>
            </a:xfrm>
            <a:prstGeom prst="leftRightArrow">
              <a:avLst/>
            </a:prstGeom>
            <a:solidFill>
              <a:srgbClr val="FFFF99">
                <a:alpha val="4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Right Arrow 17"/>
            <p:cNvSpPr/>
            <p:nvPr/>
          </p:nvSpPr>
          <p:spPr bwMode="auto">
            <a:xfrm>
              <a:off x="4741168" y="3071810"/>
              <a:ext cx="285752" cy="35719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Flowchart: Process 18"/>
            <p:cNvSpPr/>
            <p:nvPr/>
          </p:nvSpPr>
          <p:spPr bwMode="auto">
            <a:xfrm>
              <a:off x="5026920" y="2714620"/>
              <a:ext cx="1285884" cy="857256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dirty="0" smtClean="0">
                  <a:latin typeface="+mn-lt"/>
                </a:rPr>
                <a:t>IZGRADNJA</a:t>
              </a:r>
              <a:r>
                <a:rPr lang="hr-HR" sz="1400" b="1" dirty="0" smtClean="0">
                  <a:latin typeface="+mn-lt"/>
                </a:rPr>
                <a:t/>
              </a:r>
              <a:br>
                <a:rPr lang="hr-HR" sz="1400" b="1" dirty="0" smtClean="0">
                  <a:latin typeface="+mn-lt"/>
                </a:rPr>
              </a:br>
              <a:r>
                <a:rPr lang="hr-HR" sz="1400" b="1" dirty="0" smtClean="0">
                  <a:latin typeface="+mn-lt"/>
                </a:rPr>
                <a:t>mreže</a:t>
              </a:r>
              <a:endPara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20" name="Flowchart: Process 19"/>
            <p:cNvSpPr/>
            <p:nvPr/>
          </p:nvSpPr>
          <p:spPr bwMode="auto">
            <a:xfrm>
              <a:off x="5026920" y="3571876"/>
              <a:ext cx="1285884" cy="21431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400" b="1" i="1" dirty="0" smtClean="0">
                  <a:latin typeface="+mn-lt"/>
                </a:rPr>
                <a:t>NP/Operator</a:t>
              </a:r>
              <a:endParaRPr kumimoji="0" lang="hr-H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6312804" y="3071810"/>
              <a:ext cx="285752" cy="35719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r-H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3" name="Rounded Rectangle 22"/>
          <p:cNvSpPr/>
          <p:nvPr/>
        </p:nvSpPr>
        <p:spPr bwMode="auto">
          <a:xfrm rot="16200000">
            <a:off x="7001458" y="2603751"/>
            <a:ext cx="1857388" cy="28575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latin typeface="+mn-lt"/>
              </a:rPr>
              <a:t>OPERATIVNI RAD</a:t>
            </a:r>
            <a:endParaRPr kumimoji="0" lang="hr-H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91900" y="2862072"/>
            <a:ext cx="65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.....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71" name="TextBox 70"/>
          <p:cNvSpPr txBox="1"/>
          <p:nvPr/>
        </p:nvSpPr>
        <p:spPr>
          <a:xfrm>
            <a:off x="6991748" y="2875526"/>
            <a:ext cx="65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.....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73" name="Flowchart: Process 72"/>
          <p:cNvSpPr/>
          <p:nvPr/>
        </p:nvSpPr>
        <p:spPr bwMode="auto">
          <a:xfrm>
            <a:off x="6407114" y="3751344"/>
            <a:ext cx="2582020" cy="94011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i="1" dirty="0" smtClean="0">
                <a:latin typeface="+mn-lt"/>
              </a:rPr>
              <a:t>Isplata sredstava iz fondova EU-a</a:t>
            </a:r>
            <a:br>
              <a:rPr lang="hr-HR" sz="1400" b="1" i="1" dirty="0" smtClean="0">
                <a:latin typeface="+mn-lt"/>
              </a:rPr>
            </a:br>
            <a:r>
              <a:rPr lang="hr-HR" sz="1400" b="1" i="1" dirty="0" smtClean="0">
                <a:latin typeface="+mn-lt"/>
              </a:rPr>
              <a:t>Odobrenje veleprodajnih uvjeta</a:t>
            </a:r>
            <a:br>
              <a:rPr lang="hr-HR" sz="1400" b="1" i="1" dirty="0" smtClean="0">
                <a:latin typeface="+mn-lt"/>
              </a:rPr>
            </a:br>
            <a:r>
              <a:rPr lang="hr-HR" sz="1400" b="1" i="1" dirty="0" err="1" smtClean="0">
                <a:latin typeface="+mn-lt"/>
              </a:rPr>
              <a:t>Clawback</a:t>
            </a:r>
            <a:r>
              <a:rPr lang="hr-HR" sz="1400" b="1" i="1" dirty="0" smtClean="0">
                <a:latin typeface="+mn-lt"/>
              </a:rPr>
              <a:t/>
            </a:r>
            <a:br>
              <a:rPr lang="hr-HR" sz="1400" b="1" i="1" dirty="0" smtClean="0">
                <a:latin typeface="+mn-lt"/>
              </a:rPr>
            </a:br>
            <a:r>
              <a:rPr lang="hr-HR" sz="1400" b="1" i="1" dirty="0" smtClean="0">
                <a:latin typeface="+mn-lt"/>
              </a:rPr>
              <a:t>Nadzor, izvještavanje</a:t>
            </a:r>
            <a:endParaRPr kumimoji="0" lang="hr-HR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7122215" y="3542738"/>
            <a:ext cx="417212" cy="1588"/>
          </a:xfrm>
          <a:prstGeom prst="straightConnector1">
            <a:avLst/>
          </a:prstGeom>
          <a:solidFill>
            <a:srgbClr val="99FF66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8277820" y="3541944"/>
            <a:ext cx="417212" cy="1588"/>
          </a:xfrm>
          <a:prstGeom prst="straightConnector1">
            <a:avLst/>
          </a:prstGeom>
          <a:solidFill>
            <a:srgbClr val="99FF66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/>
      <p:bldP spid="71" grpId="0"/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uspjeh su potrebni 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Okvirni nacionalni program (ONP) - Tomislav Majnarić, Lator d.o.o.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7816-E91A-4254-8B8F-CC77D766EFD5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3049838" y="2631680"/>
            <a:ext cx="2591864" cy="1767823"/>
            <a:chOff x="3049838" y="2631680"/>
            <a:chExt cx="2591864" cy="1767823"/>
          </a:xfrm>
        </p:grpSpPr>
        <p:grpSp>
          <p:nvGrpSpPr>
            <p:cNvPr id="22" name="Group 21"/>
            <p:cNvGrpSpPr/>
            <p:nvPr/>
          </p:nvGrpSpPr>
          <p:grpSpPr>
            <a:xfrm>
              <a:off x="4018905" y="3929452"/>
              <a:ext cx="642942" cy="470050"/>
              <a:chOff x="3500430" y="1928802"/>
              <a:chExt cx="642942" cy="470050"/>
            </a:xfrm>
          </p:grpSpPr>
          <p:sp>
            <p:nvSpPr>
              <p:cNvPr id="23" name="Arc 22"/>
              <p:cNvSpPr/>
              <p:nvPr/>
            </p:nvSpPr>
            <p:spPr bwMode="auto">
              <a:xfrm>
                <a:off x="3500430" y="1928802"/>
                <a:ext cx="642942" cy="428628"/>
              </a:xfrm>
              <a:prstGeom prst="arc">
                <a:avLst>
                  <a:gd name="adj1" fmla="val 8976854"/>
                  <a:gd name="adj2" fmla="val 171149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3549461" y="2281287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flipH="1">
                <a:off x="4023796" y="2277573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 flipV="1">
              <a:off x="4018907" y="2631681"/>
              <a:ext cx="642942" cy="470050"/>
              <a:chOff x="3500430" y="1928802"/>
              <a:chExt cx="642942" cy="470050"/>
            </a:xfrm>
          </p:grpSpPr>
          <p:sp>
            <p:nvSpPr>
              <p:cNvPr id="65" name="Arc 64"/>
              <p:cNvSpPr/>
              <p:nvPr/>
            </p:nvSpPr>
            <p:spPr bwMode="auto">
              <a:xfrm>
                <a:off x="3500430" y="1928802"/>
                <a:ext cx="642942" cy="428628"/>
              </a:xfrm>
              <a:prstGeom prst="arc">
                <a:avLst>
                  <a:gd name="adj1" fmla="val 8976854"/>
                  <a:gd name="adj2" fmla="val 171149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>
                <a:off x="3549461" y="2281287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flipH="1">
                <a:off x="4023796" y="2277573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rot="16200000">
              <a:off x="5076316" y="3274107"/>
              <a:ext cx="642942" cy="470050"/>
              <a:chOff x="3500430" y="1928802"/>
              <a:chExt cx="642942" cy="470050"/>
            </a:xfrm>
          </p:grpSpPr>
          <p:sp>
            <p:nvSpPr>
              <p:cNvPr id="69" name="Arc 68"/>
              <p:cNvSpPr/>
              <p:nvPr/>
            </p:nvSpPr>
            <p:spPr bwMode="auto">
              <a:xfrm>
                <a:off x="3500430" y="1928802"/>
                <a:ext cx="642942" cy="428628"/>
              </a:xfrm>
              <a:prstGeom prst="arc">
                <a:avLst>
                  <a:gd name="adj1" fmla="val 8976854"/>
                  <a:gd name="adj2" fmla="val 171149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>
                <a:off x="3549461" y="2281287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 bwMode="auto">
              <a:xfrm flipH="1">
                <a:off x="4023796" y="2277573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rot="5400000" flipH="1">
              <a:off x="2967836" y="3274107"/>
              <a:ext cx="642942" cy="470050"/>
              <a:chOff x="3500430" y="1928802"/>
              <a:chExt cx="642942" cy="470050"/>
            </a:xfrm>
          </p:grpSpPr>
          <p:sp>
            <p:nvSpPr>
              <p:cNvPr id="73" name="Arc 72"/>
              <p:cNvSpPr/>
              <p:nvPr/>
            </p:nvSpPr>
            <p:spPr bwMode="auto">
              <a:xfrm>
                <a:off x="3500430" y="1928802"/>
                <a:ext cx="642942" cy="428628"/>
              </a:xfrm>
              <a:prstGeom prst="arc">
                <a:avLst>
                  <a:gd name="adj1" fmla="val 8976854"/>
                  <a:gd name="adj2" fmla="val 171149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 bwMode="auto">
              <a:xfrm>
                <a:off x="3549461" y="2281287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 bwMode="auto">
              <a:xfrm flipH="1">
                <a:off x="4023796" y="2277573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 bwMode="auto">
            <a:xfrm rot="10800000" flipH="1" flipV="1">
              <a:off x="4600842" y="2639838"/>
              <a:ext cx="1022543" cy="1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 flipH="1" flipV="1">
              <a:off x="3049839" y="2631680"/>
              <a:ext cx="1022543" cy="1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10800000" flipH="1" flipV="1">
              <a:off x="4605287" y="4395787"/>
              <a:ext cx="1022543" cy="1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10800000" flipH="1" flipV="1">
              <a:off x="3049839" y="4399502"/>
              <a:ext cx="1022543" cy="1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5326002" y="2937952"/>
              <a:ext cx="612544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5335430" y="4087845"/>
              <a:ext cx="612544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2752455" y="2937952"/>
              <a:ext cx="612544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2743566" y="4087845"/>
              <a:ext cx="612544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3214545" y="1429491"/>
            <a:ext cx="2248583" cy="1672240"/>
            <a:chOff x="3214543" y="972551"/>
            <a:chExt cx="2248583" cy="1672240"/>
          </a:xfrm>
        </p:grpSpPr>
        <p:grpSp>
          <p:nvGrpSpPr>
            <p:cNvPr id="53" name="Group 52"/>
            <p:cNvGrpSpPr/>
            <p:nvPr/>
          </p:nvGrpSpPr>
          <p:grpSpPr>
            <a:xfrm flipV="1">
              <a:off x="3214543" y="972551"/>
              <a:ext cx="2248583" cy="1672240"/>
              <a:chOff x="3214543" y="991405"/>
              <a:chExt cx="2248583" cy="167224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018907" y="991405"/>
                <a:ext cx="642942" cy="470050"/>
                <a:chOff x="3500430" y="1928802"/>
                <a:chExt cx="642942" cy="470050"/>
              </a:xfrm>
            </p:grpSpPr>
            <p:sp>
              <p:nvSpPr>
                <p:cNvPr id="45" name="Arc 44"/>
                <p:cNvSpPr/>
                <p:nvPr/>
              </p:nvSpPr>
              <p:spPr bwMode="auto">
                <a:xfrm>
                  <a:off x="3500430" y="1928802"/>
                  <a:ext cx="642942" cy="428628"/>
                </a:xfrm>
                <a:prstGeom prst="arc">
                  <a:avLst>
                    <a:gd name="adj1" fmla="val 8976854"/>
                    <a:gd name="adj2" fmla="val 1711497"/>
                  </a:avLst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 bwMode="auto">
                <a:xfrm>
                  <a:off x="3549461" y="2281287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 bwMode="auto">
                <a:xfrm flipH="1">
                  <a:off x="4023796" y="2277573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 bwMode="auto">
              <a:xfrm flipV="1">
                <a:off x="3214543" y="1457011"/>
                <a:ext cx="857839" cy="4444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4605287" y="1461455"/>
                <a:ext cx="857839" cy="4444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>
                <a:off x="2611227" y="2060327"/>
                <a:ext cx="1206635" cy="0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3214545" y="2663645"/>
                <a:ext cx="2248581" cy="0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 flipH="1" flipV="1">
                <a:off x="4859808" y="2060327"/>
                <a:ext cx="1206636" cy="0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2" name="TextBox 121"/>
            <p:cNvSpPr txBox="1"/>
            <p:nvPr/>
          </p:nvSpPr>
          <p:spPr>
            <a:xfrm>
              <a:off x="3440775" y="1116394"/>
              <a:ext cx="1852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 smtClean="0">
                  <a:latin typeface="+mn-lt"/>
                </a:rPr>
                <a:t>Inicijativa u JLS</a:t>
              </a:r>
              <a:endParaRPr lang="hr-HR" sz="2800" b="1" dirty="0">
                <a:latin typeface="+mn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162762" y="2744383"/>
            <a:ext cx="2391892" cy="1533834"/>
            <a:chOff x="5903698" y="2761980"/>
            <a:chExt cx="2391892" cy="1533834"/>
          </a:xfrm>
        </p:grpSpPr>
        <p:grpSp>
          <p:nvGrpSpPr>
            <p:cNvPr id="109" name="Group 108"/>
            <p:cNvGrpSpPr/>
            <p:nvPr/>
          </p:nvGrpSpPr>
          <p:grpSpPr>
            <a:xfrm>
              <a:off x="5903698" y="2761980"/>
              <a:ext cx="2391892" cy="1533834"/>
              <a:chOff x="5903698" y="2724272"/>
              <a:chExt cx="2391892" cy="1533834"/>
            </a:xfrm>
          </p:grpSpPr>
          <p:grpSp>
            <p:nvGrpSpPr>
              <p:cNvPr id="55" name="Group 43"/>
              <p:cNvGrpSpPr/>
              <p:nvPr/>
            </p:nvGrpSpPr>
            <p:grpSpPr>
              <a:xfrm rot="5400000" flipV="1">
                <a:off x="5817252" y="3266284"/>
                <a:ext cx="642942" cy="470050"/>
                <a:chOff x="3500430" y="1928802"/>
                <a:chExt cx="642942" cy="470050"/>
              </a:xfrm>
            </p:grpSpPr>
            <p:sp>
              <p:nvSpPr>
                <p:cNvPr id="61" name="Arc 60"/>
                <p:cNvSpPr/>
                <p:nvPr/>
              </p:nvSpPr>
              <p:spPr bwMode="auto">
                <a:xfrm>
                  <a:off x="3500430" y="1928802"/>
                  <a:ext cx="642942" cy="428628"/>
                </a:xfrm>
                <a:prstGeom prst="arc">
                  <a:avLst>
                    <a:gd name="adj1" fmla="val 8976854"/>
                    <a:gd name="adj2" fmla="val 1711497"/>
                  </a:avLst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 bwMode="auto">
                <a:xfrm>
                  <a:off x="3549461" y="2281287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 bwMode="auto">
                <a:xfrm flipH="1">
                  <a:off x="4023796" y="2277573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6114785" y="2978793"/>
                <a:ext cx="509037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V="1">
                <a:off x="6369302" y="2724272"/>
                <a:ext cx="1926286" cy="2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7528675" y="3491188"/>
                <a:ext cx="1533830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10800000">
                <a:off x="6378194" y="4258100"/>
                <a:ext cx="1917395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rot="16200000" flipH="1">
                <a:off x="6121076" y="4000983"/>
                <a:ext cx="514240" cy="6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3" name="TextBox 122"/>
            <p:cNvSpPr txBox="1"/>
            <p:nvPr/>
          </p:nvSpPr>
          <p:spPr>
            <a:xfrm>
              <a:off x="6378199" y="3101731"/>
              <a:ext cx="1852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 smtClean="0">
                  <a:latin typeface="+mn-lt"/>
                </a:rPr>
                <a:t>Korisnici i </a:t>
              </a:r>
              <a:r>
                <a:rPr lang="hr-HR" sz="2800" b="1" dirty="0" smtClean="0">
                  <a:latin typeface="+mn-lt"/>
                </a:rPr>
                <a:t>usluge</a:t>
              </a:r>
              <a:endParaRPr lang="hr-HR" sz="2800" b="1" dirty="0">
                <a:latin typeface="+mn-l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132440" y="2744389"/>
            <a:ext cx="2391892" cy="1533834"/>
            <a:chOff x="352131" y="2752960"/>
            <a:chExt cx="2391892" cy="1533834"/>
          </a:xfrm>
        </p:grpSpPr>
        <p:grpSp>
          <p:nvGrpSpPr>
            <p:cNvPr id="110" name="Group 109"/>
            <p:cNvGrpSpPr/>
            <p:nvPr/>
          </p:nvGrpSpPr>
          <p:grpSpPr>
            <a:xfrm flipH="1">
              <a:off x="352131" y="2752960"/>
              <a:ext cx="2391892" cy="1533834"/>
              <a:chOff x="5903698" y="2724272"/>
              <a:chExt cx="2391892" cy="1533834"/>
            </a:xfrm>
          </p:grpSpPr>
          <p:grpSp>
            <p:nvGrpSpPr>
              <p:cNvPr id="111" name="Group 43"/>
              <p:cNvGrpSpPr/>
              <p:nvPr/>
            </p:nvGrpSpPr>
            <p:grpSpPr>
              <a:xfrm rot="5400000" flipV="1">
                <a:off x="5817252" y="3266284"/>
                <a:ext cx="642942" cy="470050"/>
                <a:chOff x="3500430" y="1928802"/>
                <a:chExt cx="642942" cy="470050"/>
              </a:xfrm>
            </p:grpSpPr>
            <p:sp>
              <p:nvSpPr>
                <p:cNvPr id="117" name="Arc 116"/>
                <p:cNvSpPr/>
                <p:nvPr/>
              </p:nvSpPr>
              <p:spPr bwMode="auto">
                <a:xfrm>
                  <a:off x="3500430" y="1928802"/>
                  <a:ext cx="642942" cy="428628"/>
                </a:xfrm>
                <a:prstGeom prst="arc">
                  <a:avLst>
                    <a:gd name="adj1" fmla="val 8976854"/>
                    <a:gd name="adj2" fmla="val 1711497"/>
                  </a:avLst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8" name="Freeform 117"/>
                <p:cNvSpPr/>
                <p:nvPr/>
              </p:nvSpPr>
              <p:spPr bwMode="auto">
                <a:xfrm>
                  <a:off x="3549461" y="2281287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 bwMode="auto">
                <a:xfrm flipH="1">
                  <a:off x="4023796" y="2277573"/>
                  <a:ext cx="63014" cy="117565"/>
                </a:xfrm>
                <a:custGeom>
                  <a:avLst/>
                  <a:gdLst>
                    <a:gd name="connsiteX0" fmla="*/ 13871 w 63014"/>
                    <a:gd name="connsiteY0" fmla="*/ 0 h 117565"/>
                    <a:gd name="connsiteX1" fmla="*/ 61005 w 63014"/>
                    <a:gd name="connsiteY1" fmla="*/ 47134 h 117565"/>
                    <a:gd name="connsiteX2" fmla="*/ 32725 w 63014"/>
                    <a:gd name="connsiteY2" fmla="*/ 103694 h 117565"/>
                    <a:gd name="connsiteX3" fmla="*/ 4444 w 63014"/>
                    <a:gd name="connsiteY3" fmla="*/ 113121 h 117565"/>
                    <a:gd name="connsiteX4" fmla="*/ 23298 w 63014"/>
                    <a:gd name="connsiteY4" fmla="*/ 113121 h 117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014" h="117565">
                      <a:moveTo>
                        <a:pt x="13871" y="0"/>
                      </a:moveTo>
                      <a:cubicBezTo>
                        <a:pt x="30369" y="10998"/>
                        <a:pt x="57077" y="23566"/>
                        <a:pt x="61005" y="47134"/>
                      </a:cubicBezTo>
                      <a:cubicBezTo>
                        <a:pt x="63014" y="59188"/>
                        <a:pt x="39966" y="97901"/>
                        <a:pt x="32725" y="103694"/>
                      </a:cubicBezTo>
                      <a:cubicBezTo>
                        <a:pt x="24966" y="109902"/>
                        <a:pt x="11470" y="106095"/>
                        <a:pt x="4444" y="113121"/>
                      </a:cubicBezTo>
                      <a:cubicBezTo>
                        <a:pt x="0" y="117565"/>
                        <a:pt x="17013" y="113121"/>
                        <a:pt x="23298" y="113121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r-H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cxnSp>
            <p:nvCxnSpPr>
              <p:cNvPr id="112" name="Straight Connector 111"/>
              <p:cNvCxnSpPr/>
              <p:nvPr/>
            </p:nvCxnSpPr>
            <p:spPr bwMode="auto">
              <a:xfrm rot="16200000" flipH="1">
                <a:off x="6114785" y="2978793"/>
                <a:ext cx="509037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6369302" y="2724272"/>
                <a:ext cx="1926286" cy="2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rot="16200000" flipH="1">
                <a:off x="7528675" y="3491188"/>
                <a:ext cx="1533830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10800000">
                <a:off x="6378194" y="4258100"/>
                <a:ext cx="1917395" cy="1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16200000" flipH="1">
                <a:off x="6121076" y="4000983"/>
                <a:ext cx="514240" cy="6"/>
              </a:xfrm>
              <a:prstGeom prst="line">
                <a:avLst/>
              </a:prstGeom>
              <a:solidFill>
                <a:srgbClr val="99FF66">
                  <a:alpha val="4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4" name="TextBox 123"/>
            <p:cNvSpPr txBox="1"/>
            <p:nvPr/>
          </p:nvSpPr>
          <p:spPr>
            <a:xfrm>
              <a:off x="360302" y="3101731"/>
              <a:ext cx="1852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 smtClean="0">
                  <a:latin typeface="+mn-lt"/>
                </a:rPr>
                <a:t>Suradnja operatora</a:t>
              </a:r>
              <a:endParaRPr lang="hr-HR" sz="2800" b="1" dirty="0">
                <a:latin typeface="+mn-lt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214547" y="3929452"/>
            <a:ext cx="2248583" cy="1672240"/>
            <a:chOff x="3214541" y="4411764"/>
            <a:chExt cx="2248583" cy="1672240"/>
          </a:xfrm>
        </p:grpSpPr>
        <p:grpSp>
          <p:nvGrpSpPr>
            <p:cNvPr id="21" name="Group 20"/>
            <p:cNvGrpSpPr/>
            <p:nvPr/>
          </p:nvGrpSpPr>
          <p:grpSpPr>
            <a:xfrm>
              <a:off x="4018905" y="4411764"/>
              <a:ext cx="642942" cy="470050"/>
              <a:chOff x="3500430" y="1928802"/>
              <a:chExt cx="642942" cy="470050"/>
            </a:xfrm>
          </p:grpSpPr>
          <p:sp>
            <p:nvSpPr>
              <p:cNvPr id="14" name="Arc 13"/>
              <p:cNvSpPr/>
              <p:nvPr/>
            </p:nvSpPr>
            <p:spPr bwMode="auto">
              <a:xfrm>
                <a:off x="3500430" y="1928802"/>
                <a:ext cx="642942" cy="428628"/>
              </a:xfrm>
              <a:prstGeom prst="arc">
                <a:avLst>
                  <a:gd name="adj1" fmla="val 8976854"/>
                  <a:gd name="adj2" fmla="val 171149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3549461" y="2281287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flipH="1">
                <a:off x="4023796" y="2277573"/>
                <a:ext cx="63014" cy="117565"/>
              </a:xfrm>
              <a:custGeom>
                <a:avLst/>
                <a:gdLst>
                  <a:gd name="connsiteX0" fmla="*/ 13871 w 63014"/>
                  <a:gd name="connsiteY0" fmla="*/ 0 h 117565"/>
                  <a:gd name="connsiteX1" fmla="*/ 61005 w 63014"/>
                  <a:gd name="connsiteY1" fmla="*/ 47134 h 117565"/>
                  <a:gd name="connsiteX2" fmla="*/ 32725 w 63014"/>
                  <a:gd name="connsiteY2" fmla="*/ 103694 h 117565"/>
                  <a:gd name="connsiteX3" fmla="*/ 4444 w 63014"/>
                  <a:gd name="connsiteY3" fmla="*/ 113121 h 117565"/>
                  <a:gd name="connsiteX4" fmla="*/ 23298 w 63014"/>
                  <a:gd name="connsiteY4" fmla="*/ 113121 h 11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14" h="117565">
                    <a:moveTo>
                      <a:pt x="13871" y="0"/>
                    </a:moveTo>
                    <a:cubicBezTo>
                      <a:pt x="30369" y="10998"/>
                      <a:pt x="57077" y="23566"/>
                      <a:pt x="61005" y="47134"/>
                    </a:cubicBezTo>
                    <a:cubicBezTo>
                      <a:pt x="63014" y="59188"/>
                      <a:pt x="39966" y="97901"/>
                      <a:pt x="32725" y="103694"/>
                    </a:cubicBezTo>
                    <a:cubicBezTo>
                      <a:pt x="24966" y="109902"/>
                      <a:pt x="11470" y="106095"/>
                      <a:pt x="4444" y="113121"/>
                    </a:cubicBezTo>
                    <a:cubicBezTo>
                      <a:pt x="0" y="117565"/>
                      <a:pt x="17013" y="113121"/>
                      <a:pt x="23298" y="113121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flipV="1">
              <a:off x="3214541" y="4877370"/>
              <a:ext cx="857839" cy="4444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605285" y="4881814"/>
              <a:ext cx="857839" cy="4444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2611225" y="5480686"/>
              <a:ext cx="1206635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214543" y="6084004"/>
              <a:ext cx="2248581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 flipH="1" flipV="1">
              <a:off x="4859806" y="5480686"/>
              <a:ext cx="1206636" cy="0"/>
            </a:xfrm>
            <a:prstGeom prst="line">
              <a:avLst/>
            </a:prstGeom>
            <a:solidFill>
              <a:srgbClr val="99FF66">
                <a:alpha val="4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>
              <a:off x="3214542" y="4999382"/>
              <a:ext cx="22485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 smtClean="0">
                  <a:latin typeface="+mn-lt"/>
                </a:rPr>
                <a:t>Sredstva fondova EU-a</a:t>
              </a:r>
              <a:endParaRPr lang="hr-HR" sz="2800" b="1" dirty="0">
                <a:latin typeface="+mn-lt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3789574" y="3233312"/>
            <a:ext cx="110293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latin typeface="+mn-lt"/>
              </a:rPr>
              <a:t>ONP</a:t>
            </a:r>
            <a:endParaRPr lang="hr-HR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768475"/>
            <a:ext cx="7772400" cy="1470025"/>
          </a:xfrm>
        </p:spPr>
        <p:txBody>
          <a:bodyPr/>
          <a:lstStyle/>
          <a:p>
            <a:r>
              <a:rPr lang="hr-HR" sz="3200" dirty="0" smtClean="0">
                <a:cs typeface="Arial" charset="0"/>
              </a:rPr>
              <a:t>Hvala na pažnji!</a:t>
            </a:r>
            <a:endParaRPr lang="en-US" sz="3200" dirty="0" smtClean="0">
              <a:cs typeface="Arial" charset="0"/>
            </a:endParaRP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 rot="353034">
            <a:off x="4427538" y="3789363"/>
            <a:ext cx="3862387" cy="1989137"/>
            <a:chOff x="2644" y="2320"/>
            <a:chExt cx="2433" cy="1253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2644" y="2320"/>
              <a:ext cx="2433" cy="12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rgbClr val="5F5F5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2875" y="2701"/>
              <a:ext cx="1929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Haulikova </a:t>
              </a:r>
              <a:r>
                <a:rPr lang="en-GB" sz="1200" dirty="0" smtClean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4</a:t>
              </a:r>
              <a:endParaRPr lang="en-GB" sz="1200" dirty="0">
                <a:solidFill>
                  <a:srgbClr val="97BD13"/>
                </a:solidFill>
                <a:latin typeface="Calibri" pitchFamily="34" charset="0"/>
                <a:cs typeface="Tahoma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GB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HR</a:t>
              </a:r>
              <a:r>
                <a:rPr lang="hr-HR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-</a:t>
              </a:r>
              <a:r>
                <a:rPr lang="en-GB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10</a:t>
              </a:r>
              <a:r>
                <a:rPr lang="hr-HR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0</a:t>
              </a:r>
              <a:r>
                <a:rPr lang="en-GB" sz="1200" dirty="0">
                  <a:solidFill>
                    <a:srgbClr val="97BD13"/>
                  </a:solidFill>
                  <a:latin typeface="Calibri" pitchFamily="34" charset="0"/>
                  <a:cs typeface="Tahoma" charset="0"/>
                </a:rPr>
                <a:t>00 Zagreb</a:t>
              </a:r>
            </a:p>
            <a:p>
              <a:pPr algn="l">
                <a:spcBef>
                  <a:spcPct val="50000"/>
                </a:spcBef>
              </a:pPr>
              <a:r>
                <a:rPr lang="en-GB" sz="1600" dirty="0" err="1">
                  <a:latin typeface="Calibri" pitchFamily="34" charset="0"/>
                  <a:cs typeface="Tahoma" charset="0"/>
                </a:rPr>
                <a:t>info@l</a:t>
              </a:r>
              <a:r>
                <a:rPr lang="hr-HR" sz="1600" dirty="0">
                  <a:latin typeface="Calibri" pitchFamily="34" charset="0"/>
                  <a:cs typeface="Tahoma" charset="0"/>
                </a:rPr>
                <a:t>a</a:t>
              </a:r>
              <a:r>
                <a:rPr lang="en-GB" sz="1600" dirty="0">
                  <a:latin typeface="Calibri" pitchFamily="34" charset="0"/>
                  <a:cs typeface="Tahoma" charset="0"/>
                </a:rPr>
                <a:t>tor.hr</a:t>
              </a:r>
            </a:p>
            <a:p>
              <a:pPr algn="l">
                <a:spcBef>
                  <a:spcPct val="50000"/>
                </a:spcBef>
              </a:pPr>
              <a:r>
                <a:rPr lang="en-GB" sz="1600" dirty="0">
                  <a:latin typeface="Calibri" pitchFamily="34" charset="0"/>
                  <a:cs typeface="Tahoma" charset="0"/>
                </a:rPr>
                <a:t>www.lator.hr</a:t>
              </a:r>
            </a:p>
          </p:txBody>
        </p:sp>
        <p:pic>
          <p:nvPicPr>
            <p:cNvPr id="5126" name="Picture 7" descr="Lator_logo_206x175pi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2" y="2387"/>
              <a:ext cx="545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TOR_Technical_Presentation_v12_office2007_calibr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66">
            <a:alpha val="45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66">
            <a:alpha val="45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TOR_Technical_Presentation_v10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OR_Technical_Presentation_v10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OR_Technical_Presentation_v10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OR_Technical_Presentation_v10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OR_Technical_Presentation_v10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OR_Technical_Presentation_v10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OR_Technical_Presentation_v10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OR_Technical_Presentation_v10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LATOR_Technical_Presentation_v12_office2007_calibri</Template>
  <TotalTime>2987</TotalTime>
  <Words>469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LATOR_Technical_Presentation_v12_office2007_calibri</vt:lpstr>
      <vt:lpstr>Okvirni nacionalni program (ONP)   za razvoj infrastrukture širokopojasnog pristupa u područjima u kojima ne postoji dostatan komercijalni interes za ulaganja</vt:lpstr>
      <vt:lpstr>Zašto Okvirni nacionalni program?</vt:lpstr>
      <vt:lpstr>Sadržaj Okvirnog nacionalnog programa</vt:lpstr>
      <vt:lpstr>Investicijski modeli u ONP-u</vt:lpstr>
      <vt:lpstr>Ostvarenje značajnog iskoraka</vt:lpstr>
      <vt:lpstr>Procedura pripreme projekata</vt:lpstr>
      <vt:lpstr>Procedura provedbe projekta</vt:lpstr>
      <vt:lpstr>Za uspjeh su potrebni ...</vt:lpstr>
      <vt:lpstr>Hvala na pažnji!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tomislav</dc:creator>
  <cp:lastModifiedBy>tomislav</cp:lastModifiedBy>
  <cp:revision>279</cp:revision>
  <dcterms:created xsi:type="dcterms:W3CDTF">2012-09-25T07:58:10Z</dcterms:created>
  <dcterms:modified xsi:type="dcterms:W3CDTF">2014-05-26T08:12:20Z</dcterms:modified>
</cp:coreProperties>
</file>