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99" r:id="rId4"/>
    <p:sldId id="309" r:id="rId5"/>
    <p:sldId id="310" r:id="rId6"/>
    <p:sldId id="311" r:id="rId7"/>
    <p:sldId id="312" r:id="rId8"/>
    <p:sldId id="318" r:id="rId9"/>
    <p:sldId id="302" r:id="rId10"/>
    <p:sldId id="314" r:id="rId11"/>
    <p:sldId id="317" r:id="rId12"/>
    <p:sldId id="315" r:id="rId13"/>
    <p:sldId id="266" r:id="rId14"/>
  </p:sldIdLst>
  <p:sldSz cx="9144000" cy="6858000" type="screen4x3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 Brusic" initials="I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0" autoAdjust="0"/>
  </p:normalViewPr>
  <p:slideViewPr>
    <p:cSldViewPr>
      <p:cViewPr>
        <p:scale>
          <a:sx n="120" d="100"/>
          <a:sy n="120" d="100"/>
        </p:scale>
        <p:origin x="-72" y="18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smtClean="0"/>
              <a:t>Digital Agenda for Europe - Going Local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D1F52-DC08-46CC-99CD-D788D7FB840D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8ED7-B45B-4419-A279-48E4C1CBFC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47460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2BE3E-F389-2F45-AF8E-005291BB3FA7}" type="datetimeFigureOut">
              <a:rPr lang="de-DE" smtClean="0"/>
              <a:t>26.05.2014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smtClean="0"/>
              <a:t>Mastertextformat bearbeiten</a:t>
            </a:r>
          </a:p>
          <a:p>
            <a:pPr lvl="1"/>
            <a:r>
              <a:rPr lang="ta-IN" smtClean="0"/>
              <a:t>Zweite Ebene</a:t>
            </a:r>
          </a:p>
          <a:p>
            <a:pPr lvl="2"/>
            <a:r>
              <a:rPr lang="ta-IN" smtClean="0"/>
              <a:t>Dritte Ebene</a:t>
            </a:r>
          </a:p>
          <a:p>
            <a:pPr lvl="3"/>
            <a:r>
              <a:rPr lang="ta-IN" smtClean="0"/>
              <a:t>Vierte Ebene</a:t>
            </a:r>
          </a:p>
          <a:p>
            <a:pPr lvl="4"/>
            <a:r>
              <a:rPr lang="ta-IN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B0C3-493B-F14F-B35E-9382128B67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732904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FEF5181-3FA5-4644-9156-571DA0B491D5}" type="datetime1">
              <a:rPr lang="de-DE" smtClean="0"/>
              <a:t>26.05.2014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456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69230D-BB7C-498E-886B-2793DC6C362C}" type="datetime1">
              <a:rPr lang="de-DE" smtClean="0"/>
              <a:t>26.05.2014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08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69230D-BB7C-498E-886B-2793DC6C362C}" type="datetime1">
              <a:rPr lang="de-DE" smtClean="0"/>
              <a:t>26.05.2014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0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682471-9A28-4F9F-9BAD-7D9AE89ED85B}" type="datetime1">
              <a:rPr lang="de-DE" smtClean="0"/>
              <a:t>26.05.2014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69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69230D-BB7C-498E-886B-2793DC6C362C}" type="datetime1">
              <a:rPr lang="de-DE" smtClean="0"/>
              <a:t>26.05.2014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0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69230D-BB7C-498E-886B-2793DC6C362C}" type="datetime1">
              <a:rPr lang="de-DE" smtClean="0"/>
              <a:t>26.05.2014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0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69230D-BB7C-498E-886B-2793DC6C362C}" type="datetime1">
              <a:rPr lang="de-DE" smtClean="0"/>
              <a:t>26.05.2014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0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69230D-BB7C-498E-886B-2793DC6C362C}" type="datetime1">
              <a:rPr lang="de-DE" smtClean="0"/>
              <a:t>26.05.2014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0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69230D-BB7C-498E-886B-2793DC6C362C}" type="datetime1">
              <a:rPr lang="de-DE" smtClean="0"/>
              <a:t>26.05.2014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0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69230D-BB7C-498E-886B-2793DC6C362C}" type="datetime1">
              <a:rPr lang="de-DE" smtClean="0"/>
              <a:t>26.05.2014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0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Digital Agenda for Europe - Going Local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69230D-BB7C-498E-886B-2793DC6C362C}" type="datetime1">
              <a:rPr lang="de-DE" smtClean="0"/>
              <a:t>26.05.2014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0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2526-D41E-481F-80D8-E77910F15526}" type="datetime1">
              <a:rPr lang="hr-HR" smtClean="0"/>
              <a:t>26.5.2014.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36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F120-4880-4F27-8890-6C79B4482E2E}" type="datetime1">
              <a:rPr lang="hr-HR" smtClean="0"/>
              <a:t>26.5.2014.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47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40F0-B5DE-4167-A554-B6FA8CC302BD}" type="datetime1">
              <a:rPr lang="hr-HR" smtClean="0"/>
              <a:t>26.5.2014.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53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A52-D28D-4007-A83C-7BBAA909A778}" type="datetime1">
              <a:rPr lang="hr-HR" smtClean="0"/>
              <a:t>26.5.2014.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93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728A-D341-49F0-977D-D87A9095E780}" type="datetime1">
              <a:rPr lang="hr-HR" smtClean="0"/>
              <a:t>26.5.2014.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28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E84D-59D4-4402-9298-637FF8534C2D}" type="datetime1">
              <a:rPr lang="hr-HR" smtClean="0"/>
              <a:t>26.5.2014.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335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71B6-883E-4442-A57A-F140A263B550}" type="datetime1">
              <a:rPr lang="hr-HR" smtClean="0"/>
              <a:t>26.5.2014.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974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5C5B-3A00-4E9B-8213-EC9CADC88722}" type="datetime1">
              <a:rPr lang="hr-HR" smtClean="0"/>
              <a:t>26.5.2014.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675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C5F2-24A3-46F6-A66A-7DA1A7F250D4}" type="datetime1">
              <a:rPr lang="hr-HR" smtClean="0"/>
              <a:t>26.5.2014.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0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3BC-B41D-4DD7-864F-E9A6F7AAEFFB}" type="datetime1">
              <a:rPr lang="hr-HR" smtClean="0"/>
              <a:t>26.5.2014.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31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0D9A-AA00-4049-9BE2-9DF4FC8660C2}" type="datetime1">
              <a:rPr lang="hr-HR" smtClean="0"/>
              <a:t>26.5.2014.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68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20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264A-9E68-427B-92B2-B527B6B9F156}" type="datetime1">
              <a:rPr lang="hr-HR" smtClean="0"/>
              <a:t>26.5.2014.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Opatija, 23. svibnja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5CDC-A44E-4551-8B16-D8A7D39F90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910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516" y="3284984"/>
            <a:ext cx="8712968" cy="1368152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SVJETLOVODNA DISTRIBUCIJSKA  MREŽA GRADA KRKA</a:t>
            </a:r>
            <a:endParaRPr lang="hr-HR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96156" y="1124744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Čedomir Miler</a:t>
            </a:r>
            <a:endParaRPr lang="ta-IN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a-IN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ta-IN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amjenik gradonačelnika Grada Krka</a:t>
            </a:r>
            <a:endParaRPr lang="hr-HR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Opatija, 27. svibnja 2014.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7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881" y="1340768"/>
            <a:ext cx="81335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Budući izazovi:</a:t>
            </a: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Priprema projekta za kandidiranje za sredstva EU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Koordinacija aktivnosti na lokalnom i državnom nivou</a:t>
            </a:r>
            <a:endParaRPr lang="hr-H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Upravljanje pasivnim dijelom infrastrukture</a:t>
            </a:r>
            <a:r>
              <a:rPr lang="hr-H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lokalna komunalna tvrtka kao infrastrukturni operater</a:t>
            </a:r>
            <a:endParaRPr lang="hr-H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Odabir operatera aktivne mreže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Zadržavanje kontrole nad EKI u vlasništvu JLS</a:t>
            </a:r>
            <a:endParaRPr lang="hr-H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Aktivna uloga JLS u daljnjem razvoju/realizaciji projekta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Osigurati pristup brzom internetu (100 i &gt; 100 Mbit/s)</a:t>
            </a:r>
            <a:r>
              <a:rPr lang="hr-H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sada i u narednih 50 godina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Motivacija građana i gospodarstva za priključivanje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10</a:t>
            </a:fld>
            <a:endParaRPr lang="hr-H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881" y="1340768"/>
            <a:ext cx="81335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Budući izazovi:</a:t>
            </a: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Raspoloživost sredstava (kada?) iz fondova EU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Osiguranje sredstava Grada za realizaciju projekta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Zahtjevna procedura definirana ONP-om</a:t>
            </a:r>
            <a:endParaRPr lang="hr-H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Ocjenjivanje „prolaznosti” ONP-a </a:t>
            </a:r>
            <a:r>
              <a:rPr lang="hr-H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tko, kompetencije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Određena/nedostatna sredstva (165 mil. EUR-a) za razvoj SDM na nacionalnom nivou </a:t>
            </a:r>
            <a:r>
              <a:rPr lang="hr-H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(&gt; 600 mil EUR-a)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11</a:t>
            </a:fld>
            <a:endParaRPr lang="hr-H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880" y="1412776"/>
            <a:ext cx="81335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Izazov </a:t>
            </a:r>
            <a:r>
              <a:rPr lang="hr-HR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NIJE</a:t>
            </a:r>
          </a:p>
          <a:p>
            <a:pPr algn="ctr"/>
            <a:r>
              <a:rPr lang="hr-H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području telekomunikacija</a:t>
            </a:r>
          </a:p>
          <a:p>
            <a:pPr algn="ctr"/>
            <a:r>
              <a:rPr lang="hr-H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već u području infrastrukture!</a:t>
            </a:r>
          </a:p>
          <a:p>
            <a:pPr algn="ctr"/>
            <a:r>
              <a:rPr lang="hr-H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Postojeće znanje, </a:t>
            </a:r>
            <a:r>
              <a:rPr lang="hr-HR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lokalni </a:t>
            </a:r>
            <a:r>
              <a:rPr lang="hr-HR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izvođači</a:t>
            </a:r>
            <a:endParaRPr lang="hr-HR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12</a:t>
            </a:fld>
            <a:endParaRPr lang="hr-H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99591" y="4869160"/>
            <a:ext cx="7920879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Hvala na pažnji !</a:t>
            </a:r>
            <a:endParaRPr lang="hr-HR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13</a:t>
            </a:fld>
            <a:endParaRPr lang="hr-H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2060848"/>
            <a:ext cx="66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sada učinjeno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Sljedeći koraci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Problemi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Zašto smo krenuli u projekt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Budući izazovi</a:t>
            </a:r>
            <a:endParaRPr lang="hr-H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6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881" y="1340768"/>
            <a:ext cx="81335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sada učinjeno:</a:t>
            </a: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28. rujna 2009. - Gradsko vijeće donijelo odluku o izradi Studije izvedivosti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Listopad 2009. – formiran Savjet za nove tehnologije Grada Krka</a:t>
            </a:r>
            <a:endParaRPr lang="hr-HR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Travanj 2010. – usvojena Studija izvedivosti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ožujka 2011. – ugovorena izrada Idejnog projekta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lipnja 2012. - </a:t>
            </a:r>
            <a:r>
              <a:rPr lang="hr-H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a-I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zrađen i</a:t>
            </a: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dejni projekt </a:t>
            </a:r>
            <a:r>
              <a:rPr lang="hr-HR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(AZTEK)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26. veljače 2013. – proširen Savjet za nove tehnologije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3</a:t>
            </a:fld>
            <a:endParaRPr lang="hr-H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881" y="1340768"/>
            <a:ext cx="81335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sada učinjeno:</a:t>
            </a: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travnja 2013. – </a:t>
            </a:r>
            <a:r>
              <a:rPr lang="hr-H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a-I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obiv</a:t>
            </a: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ta-I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 l</a:t>
            </a: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okacijska dozvola </a:t>
            </a:r>
            <a:r>
              <a:rPr lang="hr-HR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(za sve osim DČ)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22. siječnja 2014. – ugovorena izrada glavnog projekta za grad Krk </a:t>
            </a:r>
            <a:r>
              <a:rPr lang="hr-HR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(nedostatak novaca)</a:t>
            </a:r>
            <a:endParaRPr lang="hr-HR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Priprema tendera za odabir izrađivača „Nacrt plana razvoja širokopojasne infrastrukture”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Stalna suradnja s HAKOM-om </a:t>
            </a:r>
            <a:r>
              <a:rPr lang="hr-HR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Postavljeno &gt; 29 km EKI </a:t>
            </a:r>
            <a:r>
              <a:rPr lang="hr-HR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(unatrag 10 godina, uz drugu komunalnu infrastrukturu)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Informiranje građana i gospodarstva</a:t>
            </a:r>
            <a:endParaRPr lang="hr-H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hr-HR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4</a:t>
            </a:fld>
            <a:endParaRPr lang="hr-H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881" y="1340768"/>
            <a:ext cx="81335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Sljedeći koraci:</a:t>
            </a: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Dovršenje glavnog projekta SDMGK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GIS postojeće EKI </a:t>
            </a:r>
            <a:r>
              <a:rPr lang="hr-H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Ponikve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Priprema tendera za odabir izrađivača „Nacrta plana razvoja širokopojasne infrastrukture” - NPRŠI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Ugovaranje i izrada NPRŠI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Javna rasprava i usvajanje PRŠI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Ishođenje potrebnih dozvola – </a:t>
            </a:r>
            <a:r>
              <a:rPr lang="hr-H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sve prema Okvirnom nacionalnom programu za razvoj infrastrukture širokopojasnog pristupa u područjima u kojima ne postoji dostatan komercijalni interes za ulaganja (ONP)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Informiranje građana i gospodarstva </a:t>
            </a:r>
            <a:r>
              <a:rPr lang="hr-HR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kontinuirani zadatak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5</a:t>
            </a:fld>
            <a:endParaRPr lang="hr-H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881" y="1340768"/>
            <a:ext cx="813359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Problemi:</a:t>
            </a: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Nedostatak znanja </a:t>
            </a:r>
            <a:r>
              <a:rPr lang="hr-H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korištenje konzultanata</a:t>
            </a:r>
            <a:endParaRPr lang="hr-HR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Nedostatak financijskih sredstava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Nepostojanje jasnih smjernica </a:t>
            </a:r>
            <a:r>
              <a:rPr lang="hr-H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usvajanje ONP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Definiranje EKI kao komunalne infrastrukture</a:t>
            </a:r>
            <a:endParaRPr lang="hr-H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Nejasno je koje tijelo na državnom nivou koordinira aktivnosti razvoja širokopojasnog pristupa internetu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Brzina pripreme projekta </a:t>
            </a:r>
            <a:r>
              <a:rPr lang="hr-H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složena procedura, Grad Krk među prvima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6</a:t>
            </a:fld>
            <a:endParaRPr lang="hr-H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881" y="1340768"/>
            <a:ext cx="813359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Zašto smo krenuli u projekt:</a:t>
            </a: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Prije  više od 10 godina shvatili smo da će optika biti infrastruktura budućnosti </a:t>
            </a:r>
            <a:r>
              <a:rPr lang="hr-H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informacijsko doba / društvo znanja</a:t>
            </a:r>
            <a:endParaRPr lang="hr-HR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Bakrena parica je „iscrpljena”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Isplativo ulaganje u EKI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Omogućiti brži razvoj lokalnom </a:t>
            </a:r>
            <a:r>
              <a:rPr lang="hr-H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gospodarstvu, </a:t>
            </a: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građanima viši standard i bolje životne uvjete </a:t>
            </a:r>
            <a:r>
              <a:rPr lang="hr-H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zadovoljstvo, e_usluge, smanjenje troškova, generiranje novih radnih mjesta ...</a:t>
            </a:r>
            <a:endParaRPr lang="hr-H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Ako to sami ne napravimo – nitko drugi neće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Mogućnost da ovu infrastrukturu djelomično </a:t>
            </a:r>
            <a:r>
              <a:rPr lang="hr-H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financiramo iz </a:t>
            </a: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fondova EU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7</a:t>
            </a:fld>
            <a:endParaRPr lang="hr-H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881" y="1340768"/>
            <a:ext cx="41731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Zašto smo krenuli u projekt:</a:t>
            </a:r>
          </a:p>
          <a:p>
            <a:r>
              <a:rPr lang="hr-H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Što želimo izgraditi?</a:t>
            </a:r>
            <a:endParaRPr lang="hr-HR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hr-H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Komunalnu infrastrukturu (SDM) otvorenog pristupa do svakog stana / poslovnog prostora </a:t>
            </a:r>
            <a:r>
              <a:rPr lang="hr-HR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FTTH, P2P</a:t>
            </a:r>
            <a:endParaRPr lang="hr-HR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8</a:t>
            </a:fld>
            <a:endParaRPr lang="hr-H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nhaltsplatzhalter 1" descr="Buildings, realty and real estate icons set K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>
          <a:xfrm>
            <a:off x="5187380" y="5268179"/>
            <a:ext cx="599462" cy="825117"/>
          </a:xfrm>
          <a:prstGeom prst="rect">
            <a:avLst/>
          </a:prstGeom>
        </p:spPr>
      </p:pic>
      <p:pic>
        <p:nvPicPr>
          <p:cNvPr id="11" name="Inhaltsplatzhalter 1" descr="Buildings, realty and real estate icons set K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>
          <a:xfrm>
            <a:off x="7051756" y="5268179"/>
            <a:ext cx="599462" cy="825117"/>
          </a:xfrm>
          <a:prstGeom prst="rect">
            <a:avLst/>
          </a:prstGeom>
        </p:spPr>
      </p:pic>
      <p:pic>
        <p:nvPicPr>
          <p:cNvPr id="12" name="Inhaltsplatzhalter 1" descr="Buildings, realty and real estate icons set K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>
          <a:xfrm>
            <a:off x="7982548" y="5268179"/>
            <a:ext cx="599462" cy="825117"/>
          </a:xfrm>
          <a:prstGeom prst="rect">
            <a:avLst/>
          </a:prstGeom>
        </p:spPr>
      </p:pic>
      <p:pic>
        <p:nvPicPr>
          <p:cNvPr id="13" name="Inhaltsplatzhalter 1" descr="Buildings, realty and real estate icons set K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>
          <a:xfrm>
            <a:off x="6587392" y="4562233"/>
            <a:ext cx="599462" cy="82511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194080" y="3236241"/>
            <a:ext cx="3436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a-I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neutralni</a:t>
            </a:r>
            <a:endParaRPr lang="de-DE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a-I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komunikacijski operator</a:t>
            </a:r>
            <a:endParaRPr lang="de-DE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Gerade Verbindung 14"/>
          <p:cNvCxnSpPr>
            <a:stCxn id="22" idx="0"/>
            <a:endCxn id="14" idx="2"/>
          </p:cNvCxnSpPr>
          <p:nvPr/>
        </p:nvCxnSpPr>
        <p:spPr>
          <a:xfrm flipV="1">
            <a:off x="5908743" y="4067238"/>
            <a:ext cx="1003641" cy="553421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3" idx="0"/>
            <a:endCxn id="14" idx="2"/>
          </p:cNvCxnSpPr>
          <p:nvPr/>
        </p:nvCxnSpPr>
        <p:spPr>
          <a:xfrm flipV="1">
            <a:off x="6887123" y="4067238"/>
            <a:ext cx="25261" cy="494994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24" idx="0"/>
            <a:endCxn id="14" idx="2"/>
          </p:cNvCxnSpPr>
          <p:nvPr/>
        </p:nvCxnSpPr>
        <p:spPr>
          <a:xfrm flipH="1" flipV="1">
            <a:off x="6912384" y="4067238"/>
            <a:ext cx="953712" cy="494994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12" idx="0"/>
            <a:endCxn id="14" idx="2"/>
          </p:cNvCxnSpPr>
          <p:nvPr/>
        </p:nvCxnSpPr>
        <p:spPr>
          <a:xfrm flipH="1" flipV="1">
            <a:off x="6912384" y="4067238"/>
            <a:ext cx="1369895" cy="1200941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stCxn id="11" idx="0"/>
            <a:endCxn id="14" idx="2"/>
          </p:cNvCxnSpPr>
          <p:nvPr/>
        </p:nvCxnSpPr>
        <p:spPr>
          <a:xfrm flipH="1" flipV="1">
            <a:off x="6912384" y="4067238"/>
            <a:ext cx="439103" cy="1200941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23" idx="0"/>
            <a:endCxn id="14" idx="2"/>
          </p:cNvCxnSpPr>
          <p:nvPr/>
        </p:nvCxnSpPr>
        <p:spPr>
          <a:xfrm flipV="1">
            <a:off x="6419299" y="4067238"/>
            <a:ext cx="493085" cy="1200941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stCxn id="9" idx="0"/>
            <a:endCxn id="14" idx="2"/>
          </p:cNvCxnSpPr>
          <p:nvPr/>
        </p:nvCxnSpPr>
        <p:spPr>
          <a:xfrm flipV="1">
            <a:off x="5487111" y="4067238"/>
            <a:ext cx="1425273" cy="1200941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nhaltsplatzhalter 1" descr="Buildings, realty and real estate icons set K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>
          <a:xfrm>
            <a:off x="5609012" y="4620659"/>
            <a:ext cx="599462" cy="825117"/>
          </a:xfrm>
          <a:prstGeom prst="rect">
            <a:avLst/>
          </a:prstGeom>
        </p:spPr>
      </p:pic>
      <p:pic>
        <p:nvPicPr>
          <p:cNvPr id="23" name="Inhaltsplatzhalter 1" descr="Buildings, realty and real estate icons set K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>
          <a:xfrm>
            <a:off x="6119568" y="5268179"/>
            <a:ext cx="599462" cy="825117"/>
          </a:xfrm>
          <a:prstGeom prst="rect">
            <a:avLst/>
          </a:prstGeom>
        </p:spPr>
      </p:pic>
      <p:pic>
        <p:nvPicPr>
          <p:cNvPr id="24" name="Inhaltsplatzhalter 1" descr="Buildings, realty and real estate icons set K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>
          <a:xfrm>
            <a:off x="7566365" y="4562233"/>
            <a:ext cx="599462" cy="825117"/>
          </a:xfrm>
          <a:prstGeom prst="rect">
            <a:avLst/>
          </a:prstGeom>
        </p:spPr>
      </p:pic>
      <p:cxnSp>
        <p:nvCxnSpPr>
          <p:cNvPr id="25" name="Gerade Verbindung 24"/>
          <p:cNvCxnSpPr>
            <a:endCxn id="14" idx="0"/>
          </p:cNvCxnSpPr>
          <p:nvPr/>
        </p:nvCxnSpPr>
        <p:spPr>
          <a:xfrm>
            <a:off x="5471952" y="2664247"/>
            <a:ext cx="1440432" cy="571994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14" idx="0"/>
          </p:cNvCxnSpPr>
          <p:nvPr/>
        </p:nvCxnSpPr>
        <p:spPr>
          <a:xfrm flipV="1">
            <a:off x="6912384" y="3063679"/>
            <a:ext cx="1369895" cy="172562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14" idx="0"/>
          </p:cNvCxnSpPr>
          <p:nvPr/>
        </p:nvCxnSpPr>
        <p:spPr>
          <a:xfrm flipV="1">
            <a:off x="6912384" y="2385087"/>
            <a:ext cx="1070164" cy="851154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endCxn id="14" idx="0"/>
          </p:cNvCxnSpPr>
          <p:nvPr/>
        </p:nvCxnSpPr>
        <p:spPr>
          <a:xfrm>
            <a:off x="6156176" y="1988840"/>
            <a:ext cx="756208" cy="1247401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endCxn id="14" idx="0"/>
          </p:cNvCxnSpPr>
          <p:nvPr/>
        </p:nvCxnSpPr>
        <p:spPr>
          <a:xfrm flipH="1">
            <a:off x="6912384" y="2123035"/>
            <a:ext cx="379392" cy="1113206"/>
          </a:xfrm>
          <a:prstGeom prst="line">
            <a:avLst/>
          </a:prstGeom>
          <a:ln w="28575" cmpd="sng">
            <a:solidFill>
              <a:srgbClr val="D1634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576280" y="1268760"/>
            <a:ext cx="96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latin typeface="Times New Roman"/>
                <a:cs typeface="Times New Roman"/>
              </a:rPr>
              <a:t>d</a:t>
            </a:r>
            <a:r>
              <a:rPr lang="de-DE" dirty="0" err="1" smtClean="0">
                <a:latin typeface="Times New Roman"/>
                <a:cs typeface="Times New Roman"/>
              </a:rPr>
              <a:t>avatelj</a:t>
            </a:r>
            <a:endParaRPr lang="de-DE" dirty="0" smtClean="0">
              <a:latin typeface="Times New Roman"/>
              <a:cs typeface="Times New Roman"/>
            </a:endParaRPr>
          </a:p>
          <a:p>
            <a:pPr algn="ctr"/>
            <a:r>
              <a:rPr lang="de-DE" dirty="0" err="1">
                <a:latin typeface="Times New Roman"/>
                <a:cs typeface="Times New Roman"/>
              </a:rPr>
              <a:t>u</a:t>
            </a:r>
            <a:r>
              <a:rPr lang="de-DE" dirty="0" err="1" smtClean="0">
                <a:latin typeface="Times New Roman"/>
                <a:cs typeface="Times New Roman"/>
              </a:rPr>
              <a:t>sluga</a:t>
            </a:r>
            <a:r>
              <a:rPr lang="de-DE" dirty="0" smtClean="0">
                <a:latin typeface="Times New Roman"/>
                <a:cs typeface="Times New Roman"/>
              </a:rPr>
              <a:t> 2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8167694" y="2492896"/>
            <a:ext cx="96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Times New Roman"/>
                <a:cs typeface="Times New Roman"/>
              </a:rPr>
              <a:t>d</a:t>
            </a:r>
            <a:r>
              <a:rPr lang="de-DE" dirty="0" smtClean="0">
                <a:latin typeface="Times New Roman"/>
                <a:cs typeface="Times New Roman"/>
              </a:rPr>
              <a:t>avatelj</a:t>
            </a:r>
          </a:p>
          <a:p>
            <a:pPr algn="ctr"/>
            <a:r>
              <a:rPr lang="de-DE" dirty="0" err="1">
                <a:latin typeface="Times New Roman"/>
                <a:cs typeface="Times New Roman"/>
              </a:rPr>
              <a:t>u</a:t>
            </a:r>
            <a:r>
              <a:rPr lang="de-DE" dirty="0" err="1" smtClean="0">
                <a:latin typeface="Times New Roman"/>
                <a:cs typeface="Times New Roman"/>
              </a:rPr>
              <a:t>sluga</a:t>
            </a:r>
            <a:r>
              <a:rPr lang="de-DE" dirty="0" smtClean="0">
                <a:latin typeface="Times New Roman"/>
                <a:cs typeface="Times New Roman"/>
              </a:rPr>
              <a:t> 5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7812360" y="1772816"/>
            <a:ext cx="96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latin typeface="Times New Roman"/>
                <a:cs typeface="Times New Roman"/>
              </a:rPr>
              <a:t>d</a:t>
            </a:r>
            <a:r>
              <a:rPr lang="de-DE" dirty="0" err="1" smtClean="0">
                <a:latin typeface="Times New Roman"/>
                <a:cs typeface="Times New Roman"/>
              </a:rPr>
              <a:t>avatelj</a:t>
            </a:r>
            <a:endParaRPr lang="de-DE" dirty="0" smtClean="0">
              <a:latin typeface="Times New Roman"/>
              <a:cs typeface="Times New Roman"/>
            </a:endParaRPr>
          </a:p>
          <a:p>
            <a:pPr algn="ctr"/>
            <a:r>
              <a:rPr lang="de-DE" dirty="0" err="1">
                <a:latin typeface="Times New Roman"/>
                <a:cs typeface="Times New Roman"/>
              </a:rPr>
              <a:t>u</a:t>
            </a:r>
            <a:r>
              <a:rPr lang="de-DE" dirty="0" err="1" smtClean="0">
                <a:latin typeface="Times New Roman"/>
                <a:cs typeface="Times New Roman"/>
              </a:rPr>
              <a:t>sluga</a:t>
            </a:r>
            <a:r>
              <a:rPr lang="de-DE" dirty="0" smtClean="0">
                <a:latin typeface="Times New Roman"/>
                <a:cs typeface="Times New Roman"/>
              </a:rPr>
              <a:t> 4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800416" y="1484784"/>
            <a:ext cx="96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latin typeface="Times New Roman"/>
                <a:cs typeface="Times New Roman"/>
              </a:rPr>
              <a:t>d</a:t>
            </a:r>
            <a:r>
              <a:rPr lang="de-DE" dirty="0" err="1" smtClean="0">
                <a:latin typeface="Times New Roman"/>
                <a:cs typeface="Times New Roman"/>
              </a:rPr>
              <a:t>avatelj</a:t>
            </a:r>
            <a:endParaRPr lang="de-DE" dirty="0" smtClean="0">
              <a:latin typeface="Times New Roman"/>
              <a:cs typeface="Times New Roman"/>
            </a:endParaRPr>
          </a:p>
          <a:p>
            <a:pPr algn="ctr"/>
            <a:r>
              <a:rPr lang="de-DE" dirty="0" err="1">
                <a:latin typeface="Times New Roman"/>
                <a:cs typeface="Times New Roman"/>
              </a:rPr>
              <a:t>u</a:t>
            </a:r>
            <a:r>
              <a:rPr lang="de-DE" dirty="0" err="1" smtClean="0">
                <a:latin typeface="Times New Roman"/>
                <a:cs typeface="Times New Roman"/>
              </a:rPr>
              <a:t>sluga</a:t>
            </a:r>
            <a:r>
              <a:rPr lang="de-DE" dirty="0" smtClean="0">
                <a:latin typeface="Times New Roman"/>
                <a:cs typeface="Times New Roman"/>
              </a:rPr>
              <a:t> 3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788024" y="1988840"/>
            <a:ext cx="958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latin typeface="Times New Roman"/>
                <a:cs typeface="Times New Roman"/>
              </a:rPr>
              <a:t>d</a:t>
            </a:r>
            <a:r>
              <a:rPr lang="de-DE" dirty="0" err="1" smtClean="0">
                <a:latin typeface="Times New Roman"/>
                <a:cs typeface="Times New Roman"/>
              </a:rPr>
              <a:t>avatelj</a:t>
            </a:r>
            <a:endParaRPr lang="de-DE" dirty="0" smtClean="0">
              <a:latin typeface="Times New Roman"/>
              <a:cs typeface="Times New Roman"/>
            </a:endParaRPr>
          </a:p>
          <a:p>
            <a:pPr algn="ctr"/>
            <a:r>
              <a:rPr lang="de-DE" dirty="0" err="1" smtClean="0">
                <a:latin typeface="Times New Roman"/>
                <a:cs typeface="Times New Roman"/>
              </a:rPr>
              <a:t>usluga</a:t>
            </a:r>
            <a:r>
              <a:rPr lang="de-DE" dirty="0" smtClean="0">
                <a:latin typeface="Times New Roman"/>
                <a:cs typeface="Times New Roman"/>
              </a:rPr>
              <a:t> 1</a:t>
            </a:r>
            <a:endParaRPr lang="de-D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2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07369" cy="798975"/>
          </a:xfrm>
          <a:prstGeom prst="rect">
            <a:avLst/>
          </a:prstGeom>
        </p:spPr>
      </p:pic>
      <p:grpSp>
        <p:nvGrpSpPr>
          <p:cNvPr id="4" name="Gruppierung 3"/>
          <p:cNvGrpSpPr/>
          <p:nvPr/>
        </p:nvGrpSpPr>
        <p:grpSpPr>
          <a:xfrm>
            <a:off x="467544" y="1772816"/>
            <a:ext cx="8464550" cy="4680520"/>
            <a:chOff x="762000" y="1143000"/>
            <a:chExt cx="8464550" cy="4800600"/>
          </a:xfrm>
        </p:grpSpPr>
        <p:pic>
          <p:nvPicPr>
            <p:cNvPr id="9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" t="14763" r="5479" b="15451"/>
            <a:stretch>
              <a:fillRect/>
            </a:stretch>
          </p:blipFill>
          <p:spPr bwMode="auto">
            <a:xfrm>
              <a:off x="762000" y="1143000"/>
              <a:ext cx="84582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819400" y="1295400"/>
              <a:ext cx="996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POLJICA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657600" y="1905000"/>
              <a:ext cx="996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BAJČIĆI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498850" y="2209800"/>
              <a:ext cx="12255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NENADIĆI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60450" y="2057400"/>
              <a:ext cx="12255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BRZAC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746250" y="1828800"/>
              <a:ext cx="12255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MILOHNIĆ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974850" y="2362200"/>
              <a:ext cx="12255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LINARDIĆI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60650" y="2971800"/>
              <a:ext cx="12255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ŽGALJIĆI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270250" y="3733800"/>
              <a:ext cx="12255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SKRBČIĆI</a:t>
              </a: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667000" y="4038600"/>
              <a:ext cx="12255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PINEZIĆI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4870450" y="3505200"/>
              <a:ext cx="12255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VRH</a:t>
              </a: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7004050" y="4724400"/>
              <a:ext cx="12255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GRAD KRK</a:t>
              </a: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6851650" y="3505200"/>
              <a:ext cx="13779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LAKMARTIN</a:t>
              </a: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8001000" y="3657600"/>
              <a:ext cx="12255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hr-HR" sz="1400" b="1">
                  <a:solidFill>
                    <a:srgbClr val="FFFF00"/>
                  </a:solidFill>
                </a:rPr>
                <a:t>MURAJ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95" y="1211327"/>
            <a:ext cx="3960440" cy="134308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4" name="Textfeld 23"/>
          <p:cNvSpPr txBox="1"/>
          <p:nvPr/>
        </p:nvSpPr>
        <p:spPr>
          <a:xfrm>
            <a:off x="5395054" y="1268760"/>
            <a:ext cx="812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G</a:t>
            </a:r>
            <a:r>
              <a:rPr lang="ta-IN" sz="1400" dirty="0" smtClean="0"/>
              <a:t>rad Krk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801004" y="5877272"/>
            <a:ext cx="4057521" cy="307777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a-IN" sz="1400" b="1" dirty="0" smtClean="0">
                <a:latin typeface="Times New Roman"/>
                <a:cs typeface="Times New Roman"/>
              </a:rPr>
              <a:t>Cijelo područje zahvata </a:t>
            </a:r>
            <a:r>
              <a:rPr lang="de-DE" sz="1400" b="1" dirty="0" smtClean="0">
                <a:latin typeface="Times New Roman"/>
                <a:cs typeface="Times New Roman"/>
              </a:rPr>
              <a:t>–</a:t>
            </a:r>
            <a:r>
              <a:rPr lang="ta-IN" sz="1400" b="1" dirty="0" smtClean="0">
                <a:latin typeface="Times New Roman"/>
                <a:cs typeface="Times New Roman"/>
              </a:rPr>
              <a:t> ukupna duljina: 100 km </a:t>
            </a:r>
            <a:endParaRPr lang="de-DE" sz="1400" b="1" dirty="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Opatija, 27. svibnja 2014.</a:t>
            </a:r>
            <a:endParaRPr lang="hr-HR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CDC-A44E-4551-8B16-D8A7D39F9017}" type="slidenum">
              <a:rPr lang="hr-HR" smtClean="0"/>
              <a:t>9</a:t>
            </a:fld>
            <a:endParaRPr lang="hr-HR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6804248" y="692696"/>
            <a:ext cx="2264296" cy="36004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MIPRO 2014.</a:t>
            </a:r>
            <a:endParaRPr lang="hr-HR" sz="12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804</Words>
  <Application>Microsoft Office PowerPoint</Application>
  <PresentationFormat>On-screen Show (4:3)</PresentationFormat>
  <Paragraphs>168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Čedomir Miler</dc:creator>
  <cp:lastModifiedBy>Kreso Antonovic</cp:lastModifiedBy>
  <cp:revision>209</cp:revision>
  <cp:lastPrinted>2013-05-21T13:38:51Z</cp:lastPrinted>
  <dcterms:created xsi:type="dcterms:W3CDTF">2010-09-28T06:45:40Z</dcterms:created>
  <dcterms:modified xsi:type="dcterms:W3CDTF">2014-05-26T10:06:19Z</dcterms:modified>
</cp:coreProperties>
</file>